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قيم توضيحية</c:v>
                </c:pt>
              </c:strCache>
            </c:strRef>
          </c:tx>
          <c:spPr>
            <a:solidFill>
              <a:srgbClr val="5FCFA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23353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٢٠٢٢</c:v>
                  </c:pt>
                  <c:pt idx="1">
                    <c:v>٢٠٢٣</c:v>
                  </c:pt>
                  <c:pt idx="2">
                    <c:v>٢٠٢٤</c:v>
                  </c:pt>
                  <c:pt idx="3">
                    <c:v>٢٠٢٥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19</c:v>
                </c:pt>
                <c:pt idx="2">
                  <c:v>27</c:v>
                </c:pt>
                <c:pt idx="3">
                  <c:v>41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23353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E4EEE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A8B84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4EEE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7A8B8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شريحة الغلاف: استبدل العنوان واسم المتحدث فقط.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كرّر هذه الشريحة لكل قسم وغيّر الرقم.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image" Target="../media/image-3-2.png"/><Relationship Id="rId3" Type="http://schemas.openxmlformats.org/officeDocument/2006/relationships/image" Target="../media/image-3-2.png"/><Relationship Id="rId4" Type="http://schemas.openxmlformats.org/officeDocument/2006/relationships/image" Target="../media/image-3-2.png"/><Relationship Id="rId5" Type="http://schemas.openxmlformats.org/officeDocument/2006/relationships/image" Target="../media/image-3-2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1" Type="http://schemas.openxmlformats.org/officeDocument/2006/relationships/image" Target="../media/Slide-7-image-1.png"/><Relationship Id="rId3" Type="http://schemas.openxmlformats.org/officeDocument/2006/relationships/image" Target="../media/image-7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image" Target="../media/image-8-2.png"/><Relationship Id="rId3" Type="http://schemas.openxmlformats.org/officeDocument/2006/relationships/image" Target="../media/image-8-2.png"/><Relationship Id="rId4" Type="http://schemas.openxmlformats.org/officeDocument/2006/relationships/image" Target="../media/image-8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856232" y="777240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b="1" dirty="0">
                <a:solidFill>
                  <a:srgbClr val="C47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250" dirty="0"/>
          </a:p>
        </p:txBody>
      </p:sp>
      <p:pic>
        <p:nvPicPr>
          <p:cNvPr id="3" name="Image 0" descr="/home/claude/conf/assets_light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676656"/>
            <a:ext cx="502920" cy="5029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50392" y="1783080"/>
            <a:ext cx="1051560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40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عرضك التقديمي يُكتب هنا</a:t>
            </a:r>
            <a:endParaRPr lang="ar-SA" sz="4000" dirty="0"/>
          </a:p>
        </p:txBody>
      </p:sp>
      <p:sp>
        <p:nvSpPr>
          <p:cNvPr id="5" name="Text 2"/>
          <p:cNvSpPr/>
          <p:nvPr/>
        </p:nvSpPr>
        <p:spPr>
          <a:xfrm>
            <a:off x="1947672" y="388620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60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سطر فرعي واحد يلخّص الفكرة الأساسية لعرضك</a:t>
            </a:r>
            <a:endParaRPr lang="ar-SA" sz="1600" dirty="0"/>
          </a:p>
        </p:txBody>
      </p:sp>
      <p:pic>
        <p:nvPicPr>
          <p:cNvPr id="6" name="Image 1" descr="/home/claude/conf/assets_light/pill_wi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032" y="4754880"/>
            <a:ext cx="5394960" cy="5303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71032" y="4754880"/>
            <a:ext cx="53949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350" b="1" dirty="0">
                <a:solidFill>
                  <a:srgbClr val="1A3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اسم المتحدّث · الصفة، المؤسسة</a:t>
            </a:r>
            <a:endParaRPr lang="ar-SA" sz="1350" dirty="0"/>
          </a:p>
        </p:txBody>
      </p:sp>
      <p:sp>
        <p:nvSpPr>
          <p:cNvPr id="8" name="Text 4"/>
          <p:cNvSpPr/>
          <p:nvPr/>
        </p:nvSpPr>
        <p:spPr>
          <a:xfrm>
            <a:off x="850392" y="614476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٢٢–٢٣ آب/أغسطس ٢٠٢٦ · أونلاين بالكامل · ١٤:٠٠–٢١:٠٠ بتوقيت دمشق</a:t>
            </a:r>
            <a:endParaRPr lang="ar-SA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 المتحدّث</a:t>
            </a:r>
            <a:endParaRPr lang="ar-SA" sz="3000" dirty="0"/>
          </a:p>
        </p:txBody>
      </p:sp>
      <p:sp>
        <p:nvSpPr>
          <p:cNvPr id="3" name="Shape 1"/>
          <p:cNvSpPr/>
          <p:nvPr/>
        </p:nvSpPr>
        <p:spPr>
          <a:xfrm>
            <a:off x="8485632" y="1783080"/>
            <a:ext cx="2743200" cy="274320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DCE9E2"/>
            </a:solidFill>
            <a:prstDash val="dash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3184" y="2770632"/>
            <a:ext cx="768096" cy="76809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485632" y="46634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1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صورتك الشخصية</a:t>
            </a:r>
            <a:endParaRPr lang="ar-SA" sz="1100" dirty="0"/>
          </a:p>
        </p:txBody>
      </p:sp>
      <p:sp>
        <p:nvSpPr>
          <p:cNvPr id="6" name="Text 3"/>
          <p:cNvSpPr/>
          <p:nvPr/>
        </p:nvSpPr>
        <p:spPr>
          <a:xfrm>
            <a:off x="850392" y="1783080"/>
            <a:ext cx="6903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26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اسم المتحدّث</a:t>
            </a:r>
            <a:endParaRPr lang="ar-SA" sz="2600" dirty="0"/>
          </a:p>
        </p:txBody>
      </p:sp>
      <p:sp>
        <p:nvSpPr>
          <p:cNvPr id="7" name="Text 4"/>
          <p:cNvSpPr/>
          <p:nvPr/>
        </p:nvSpPr>
        <p:spPr>
          <a:xfrm>
            <a:off x="850392" y="2395728"/>
            <a:ext cx="6903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350" b="1" dirty="0">
                <a:solidFill>
                  <a:srgbClr val="C47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الصفة الأكاديمية · المؤسسة</a:t>
            </a:r>
            <a:endParaRPr lang="ar-SA" sz="1350" dirty="0"/>
          </a:p>
        </p:txBody>
      </p:sp>
      <p:sp>
        <p:nvSpPr>
          <p:cNvPr id="8" name="Text 5"/>
          <p:cNvSpPr/>
          <p:nvPr/>
        </p:nvSpPr>
        <p:spPr>
          <a:xfrm>
            <a:off x="850392" y="2898648"/>
            <a:ext cx="6903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20000"/>
              </a:lnSpc>
              <a:buNone/>
            </a:pPr>
            <a:r>
              <a:rPr lang="ar-SA" altLang="en-US" sz="130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سطران إلى ثلاثة عنك: مجال تخصّصك، وعملك الحالي، والشيء الواحد الذي تريد أن يعرفه هذا الجمهور عن خلفيتك.</a:t>
            </a:r>
            <a:endParaRPr lang="ar-SA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4434840"/>
            <a:ext cx="347472" cy="34747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88720" y="4389120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name@university.edu</a:t>
            </a:r>
            <a:endParaRPr lang="ar-SA" sz="12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965192"/>
            <a:ext cx="347472" cy="34747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88720" y="4919472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الموقع أو صفحة الأبحاث</a:t>
            </a:r>
            <a:endParaRPr lang="ar-SA" sz="12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5495544"/>
            <a:ext cx="347472" cy="34747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188720" y="5449824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linkedin.com/in/username</a:t>
            </a:r>
            <a:endParaRPr lang="ar-SA" sz="1250" dirty="0"/>
          </a:p>
        </p:txBody>
      </p:sp>
      <p:sp>
        <p:nvSpPr>
          <p:cNvPr id="15" name="Text 9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93A49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conf/assets_light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724" y="1143000"/>
            <a:ext cx="603504" cy="60350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0160" y="2057400"/>
            <a:ext cx="962863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46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شكراً لكم</a:t>
            </a:r>
            <a:endParaRPr lang="ar-SA" sz="4600" dirty="0"/>
          </a:p>
        </p:txBody>
      </p:sp>
      <p:sp>
        <p:nvSpPr>
          <p:cNvPr id="4" name="Text 1"/>
          <p:cNvSpPr/>
          <p:nvPr/>
        </p:nvSpPr>
        <p:spPr>
          <a:xfrm>
            <a:off x="1280160" y="3291840"/>
            <a:ext cx="962863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6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أسئلة ونقاش</a:t>
            </a:r>
            <a:endParaRPr lang="ar-SA" sz="1600" dirty="0"/>
          </a:p>
        </p:txBody>
      </p:sp>
      <p:pic>
        <p:nvPicPr>
          <p:cNvPr id="5" name="Image 1" descr="/home/claude/conf/assets_light/pill_smal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556" y="4023360"/>
            <a:ext cx="3291840" cy="4754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48556" y="4023360"/>
            <a:ext cx="3291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300" b="1" dirty="0">
                <a:solidFill>
                  <a:srgbClr val="1A3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name@university.edu</a:t>
            </a:r>
            <a:endParaRPr lang="ar-SA" sz="1300" dirty="0"/>
          </a:p>
        </p:txBody>
      </p:sp>
      <p:sp>
        <p:nvSpPr>
          <p:cNvPr id="7" name="Text 3"/>
          <p:cNvSpPr/>
          <p:nvPr/>
        </p:nvSpPr>
        <p:spPr>
          <a:xfrm>
            <a:off x="822960" y="5806440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1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 · ٢٢–٢٣ آب/أغسطس · أونلاين بالكامل</a:t>
            </a:r>
            <a:endParaRPr lang="ar-SA" sz="1150" dirty="0"/>
          </a:p>
        </p:txBody>
      </p:sp>
      <p:sp>
        <p:nvSpPr>
          <p:cNvPr id="8" name="Text 4"/>
          <p:cNvSpPr/>
          <p:nvPr/>
        </p:nvSpPr>
        <p:spPr>
          <a:xfrm>
            <a:off x="822960" y="6199632"/>
            <a:ext cx="10543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1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معاً نعيد بناء التعليم العالي السوري</a:t>
            </a:r>
            <a:endParaRPr lang="ar-SA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كيف تستخدم هذا القالب</a:t>
            </a:r>
            <a:endParaRPr lang="ar-SA" sz="3000" dirty="0"/>
          </a:p>
        </p:txBody>
      </p:sp>
      <p:sp>
        <p:nvSpPr>
          <p:cNvPr id="3" name="Text 1"/>
          <p:cNvSpPr/>
          <p:nvPr/>
        </p:nvSpPr>
        <p:spPr>
          <a:xfrm>
            <a:off x="1307592" y="1280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أربع قواعد سريعة ليبدو كل عرضٍ جزءاً من مؤتمرٍ واحد.</a:t>
            </a:r>
            <a:endParaRPr lang="ar-SA" sz="1300" dirty="0"/>
          </a:p>
        </p:txBody>
      </p:sp>
      <p:sp>
        <p:nvSpPr>
          <p:cNvPr id="4" name="Shape 2"/>
          <p:cNvSpPr/>
          <p:nvPr/>
        </p:nvSpPr>
        <p:spPr>
          <a:xfrm>
            <a:off x="6135624" y="18288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8752" y="2103120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364224" y="21031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استبدل النصوص</a:t>
            </a:r>
            <a:endParaRPr lang="ar-SA" sz="1500" dirty="0"/>
          </a:p>
        </p:txBody>
      </p:sp>
      <p:sp>
        <p:nvSpPr>
          <p:cNvPr id="7" name="Text 4"/>
          <p:cNvSpPr/>
          <p:nvPr/>
        </p:nvSpPr>
        <p:spPr>
          <a:xfrm>
            <a:off x="6364224" y="25054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انقر على أي مربع نص واكتب محتواك مكانه، مع الحفاظ على أحجام الخطوط قدر الإمكان.</a:t>
            </a:r>
            <a:endParaRPr lang="ar-SA" sz="12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88" y="210312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51560" y="21031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كرّر الشرائح الجاهزة</a:t>
            </a:r>
            <a:endParaRPr lang="ar-SA" sz="1500" dirty="0"/>
          </a:p>
        </p:txBody>
      </p:sp>
      <p:sp>
        <p:nvSpPr>
          <p:cNvPr id="11" name="Text 7"/>
          <p:cNvSpPr/>
          <p:nvPr/>
        </p:nvSpPr>
        <p:spPr>
          <a:xfrm>
            <a:off x="1051560" y="25054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انسخ الشريحة الأقرب إلى محتواك بدلاً من البدء بشريحة فارغة.</a:t>
            </a:r>
            <a:endParaRPr lang="ar-SA" sz="1250" dirty="0"/>
          </a:p>
        </p:txBody>
      </p:sp>
      <p:sp>
        <p:nvSpPr>
          <p:cNvPr id="12" name="Shape 8"/>
          <p:cNvSpPr/>
          <p:nvPr/>
        </p:nvSpPr>
        <p:spPr>
          <a:xfrm>
            <a:off x="6135624" y="38862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8752" y="4160520"/>
            <a:ext cx="502920" cy="5029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364224" y="41605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التزم بالهوية البصرية</a:t>
            </a:r>
            <a:endParaRPr lang="ar-SA" sz="1500" dirty="0"/>
          </a:p>
        </p:txBody>
      </p:sp>
      <p:sp>
        <p:nvSpPr>
          <p:cNvPr id="15" name="Text 10"/>
          <p:cNvSpPr/>
          <p:nvPr/>
        </p:nvSpPr>
        <p:spPr>
          <a:xfrm>
            <a:off x="6364224" y="45628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الألوان النعناعية والوردية والذهبية الناعمة هي هوية المؤتمر — نرجو عدم إضافة ألوانٍ جديدة.</a:t>
            </a:r>
            <a:endParaRPr lang="ar-SA" sz="1250" dirty="0"/>
          </a:p>
        </p:txBody>
      </p:sp>
      <p:sp>
        <p:nvSpPr>
          <p:cNvPr id="16" name="Shape 11"/>
          <p:cNvSpPr/>
          <p:nvPr/>
        </p:nvSpPr>
        <p:spPr>
          <a:xfrm>
            <a:off x="822960" y="3886200"/>
            <a:ext cx="5230368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6088" y="4160520"/>
            <a:ext cx="502920" cy="5029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051560" y="4160520"/>
            <a:ext cx="40416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احذف هذه الشريحة</a:t>
            </a:r>
            <a:endParaRPr lang="ar-SA" sz="1500" dirty="0"/>
          </a:p>
        </p:txBody>
      </p:sp>
      <p:sp>
        <p:nvSpPr>
          <p:cNvPr id="19" name="Text 13"/>
          <p:cNvSpPr/>
          <p:nvPr/>
        </p:nvSpPr>
        <p:spPr>
          <a:xfrm>
            <a:off x="1051560" y="4562856"/>
            <a:ext cx="4041648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احذف شريحة التعليمات هذه قبل تقديم عرضك.</a:t>
            </a:r>
            <a:endParaRPr lang="ar-SA" sz="1250" dirty="0"/>
          </a:p>
        </p:txBody>
      </p:sp>
      <p:sp>
        <p:nvSpPr>
          <p:cNvPr id="20" name="Text 14"/>
          <p:cNvSpPr/>
          <p:nvPr/>
        </p:nvSpPr>
        <p:spPr>
          <a:xfrm>
            <a:off x="850392" y="598932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هذه الشريحة للمتحدثين فقط — لا تظهر في العرض النهائي.</a:t>
            </a:r>
            <a:endParaRPr lang="ar-SA" sz="1150" dirty="0"/>
          </a:p>
        </p:txBody>
      </p:sp>
      <p:sp>
        <p:nvSpPr>
          <p:cNvPr id="21" name="Text 15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93A49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محاور العرض</a:t>
            </a:r>
            <a:endParaRPr lang="ar-SA" sz="3000" dirty="0"/>
          </a:p>
        </p:txBody>
      </p:sp>
      <p:pic>
        <p:nvPicPr>
          <p:cNvPr id="3" name="Image 0" descr="/home/claude/conf/assets_light/circle_gra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8792" y="173736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908792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3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١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5056632" y="1691640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5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الخلفية والسياق</a:t>
            </a:r>
            <a:endParaRPr lang="ar-SA" sz="1550" dirty="0"/>
          </a:p>
        </p:txBody>
      </p:sp>
      <p:sp>
        <p:nvSpPr>
          <p:cNvPr id="6" name="Text 3"/>
          <p:cNvSpPr/>
          <p:nvPr/>
        </p:nvSpPr>
        <p:spPr>
          <a:xfrm>
            <a:off x="5056632" y="2075688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لماذا هذا الموضوع مهمٌّ الآن</a:t>
            </a:r>
            <a:endParaRPr lang="ar-SA" sz="1250" dirty="0"/>
          </a:p>
        </p:txBody>
      </p:sp>
      <p:pic>
        <p:nvPicPr>
          <p:cNvPr id="7" name="Image 1" descr="/home/claude/conf/assets_light/circle_gra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8792" y="2852928"/>
            <a:ext cx="457200" cy="4572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908792" y="2852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3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٢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056632" y="2807208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5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المشكلة أو الفرصة</a:t>
            </a:r>
            <a:endParaRPr lang="ar-SA" sz="1550" dirty="0"/>
          </a:p>
        </p:txBody>
      </p:sp>
      <p:sp>
        <p:nvSpPr>
          <p:cNvPr id="10" name="Text 6"/>
          <p:cNvSpPr/>
          <p:nvPr/>
        </p:nvSpPr>
        <p:spPr>
          <a:xfrm>
            <a:off x="5056632" y="3191256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ما الذي تسعى إلى معالجته</a:t>
            </a:r>
            <a:endParaRPr lang="ar-SA" sz="1250" dirty="0"/>
          </a:p>
        </p:txBody>
      </p:sp>
      <p:pic>
        <p:nvPicPr>
          <p:cNvPr id="11" name="Image 2" descr="/home/claude/conf/assets_light/circle_gra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8792" y="3968496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908792" y="39684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3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٣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5056632" y="3922776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5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المقترح أو النتائج</a:t>
            </a:r>
            <a:endParaRPr lang="ar-SA" sz="1550" dirty="0"/>
          </a:p>
        </p:txBody>
      </p:sp>
      <p:sp>
        <p:nvSpPr>
          <p:cNvPr id="14" name="Text 9"/>
          <p:cNvSpPr/>
          <p:nvPr/>
        </p:nvSpPr>
        <p:spPr>
          <a:xfrm>
            <a:off x="5056632" y="4306824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جوهر عرضك وأهم ما توصّلت إليه</a:t>
            </a:r>
            <a:endParaRPr lang="ar-SA" sz="1250" dirty="0"/>
          </a:p>
        </p:txBody>
      </p:sp>
      <p:pic>
        <p:nvPicPr>
          <p:cNvPr id="15" name="Image 3" descr="/home/claude/conf/assets_light/circle_gra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792" y="5084064"/>
            <a:ext cx="457200" cy="45720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908792" y="50840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3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٤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5056632" y="5038344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5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الخطوات القادمة</a:t>
            </a:r>
            <a:endParaRPr lang="ar-SA" sz="1550" dirty="0"/>
          </a:p>
        </p:txBody>
      </p:sp>
      <p:sp>
        <p:nvSpPr>
          <p:cNvPr id="18" name="Text 12"/>
          <p:cNvSpPr/>
          <p:nvPr/>
        </p:nvSpPr>
        <p:spPr>
          <a:xfrm>
            <a:off x="5056632" y="5422392"/>
            <a:ext cx="5623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ما الذي تطلبه من الحضور</a:t>
            </a:r>
            <a:endParaRPr lang="ar-SA" sz="1250" dirty="0"/>
          </a:p>
        </p:txBody>
      </p:sp>
      <p:sp>
        <p:nvSpPr>
          <p:cNvPr id="19" name="Shape 13"/>
          <p:cNvSpPr/>
          <p:nvPr/>
        </p:nvSpPr>
        <p:spPr>
          <a:xfrm>
            <a:off x="822960" y="1691640"/>
            <a:ext cx="3547872" cy="3063240"/>
          </a:xfrm>
          <a:prstGeom prst="roundRect">
            <a:avLst>
              <a:gd name="adj" fmla="val 2687"/>
            </a:avLst>
          </a:prstGeom>
          <a:solidFill>
            <a:srgbClr val="FFFFFF"/>
          </a:solidFill>
          <a:ln w="9525">
            <a:solidFill>
              <a:srgbClr val="DCE9E2"/>
            </a:solidFill>
            <a:prstDash val="solid"/>
          </a:ln>
        </p:spPr>
      </p:sp>
      <p:sp>
        <p:nvSpPr>
          <p:cNvPr id="20" name="Text 14"/>
          <p:cNvSpPr/>
          <p:nvPr/>
        </p:nvSpPr>
        <p:spPr>
          <a:xfrm>
            <a:off x="1143000" y="2011680"/>
            <a:ext cx="29077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500" b="1" dirty="0">
                <a:solidFill>
                  <a:srgbClr val="C9A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معلومات الجلسة</a:t>
            </a:r>
            <a:endParaRPr lang="ar-SA" sz="150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9896" y="2606040"/>
            <a:ext cx="310896" cy="31089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051560" y="2551176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٢٢–٢٣ آب/أغسطس ٢٠٢٦</a:t>
            </a:r>
            <a:endParaRPr lang="ar-SA" sz="125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9896" y="3264408"/>
            <a:ext cx="310896" cy="310896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1051560" y="3209544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أونلاين بالكامل</a:t>
            </a:r>
            <a:endParaRPr lang="ar-SA" sz="1250" dirty="0"/>
          </a:p>
        </p:txBody>
      </p:sp>
      <p:pic>
        <p:nvPicPr>
          <p:cNvPr id="25" name="Image 6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9896" y="3922776"/>
            <a:ext cx="310896" cy="310896"/>
          </a:xfrm>
          <a:prstGeom prst="rect">
            <a:avLst/>
          </a:prstGeom>
        </p:spPr>
      </p:pic>
      <p:sp>
        <p:nvSpPr>
          <p:cNvPr id="26" name="Text 17"/>
          <p:cNvSpPr/>
          <p:nvPr/>
        </p:nvSpPr>
        <p:spPr>
          <a:xfrm>
            <a:off x="1051560" y="3867912"/>
            <a:ext cx="2514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2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١٤:٠٠–٢١:٠٠ بتوقيت دمشق</a:t>
            </a:r>
            <a:endParaRPr lang="ar-SA" sz="1250" dirty="0"/>
          </a:p>
        </p:txBody>
      </p:sp>
      <p:pic>
        <p:nvPicPr>
          <p:cNvPr id="27" name="Image 7" descr="/home/claude/conf/assets_light/emblem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43000" y="4983480"/>
            <a:ext cx="411480" cy="411480"/>
          </a:xfrm>
          <a:prstGeom prst="rect">
            <a:avLst/>
          </a:prstGeom>
        </p:spPr>
      </p:pic>
      <p:sp>
        <p:nvSpPr>
          <p:cNvPr id="28" name="Text 18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93A49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48472" y="1828800"/>
            <a:ext cx="30175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l" indent="0" marL="0">
              <a:buNone/>
            </a:pPr>
            <a:r>
              <a:rPr lang="ar-SA" altLang="en-US" sz="10500" b="1" dirty="0">
                <a:solidFill>
                  <a:srgbClr val="C9A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٠١</a:t>
            </a:r>
            <a:endParaRPr lang="ar-SA" sz="10500" dirty="0"/>
          </a:p>
        </p:txBody>
      </p:sp>
      <p:sp>
        <p:nvSpPr>
          <p:cNvPr id="3" name="Text 1"/>
          <p:cNvSpPr/>
          <p:nvPr/>
        </p:nvSpPr>
        <p:spPr>
          <a:xfrm>
            <a:off x="850392" y="228600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8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القسم</a:t>
            </a:r>
            <a:endParaRPr lang="ar-SA" sz="3800" dirty="0"/>
          </a:p>
        </p:txBody>
      </p:sp>
      <p:sp>
        <p:nvSpPr>
          <p:cNvPr id="4" name="Text 2"/>
          <p:cNvSpPr/>
          <p:nvPr/>
        </p:nvSpPr>
        <p:spPr>
          <a:xfrm>
            <a:off x="1124712" y="3337560"/>
            <a:ext cx="6949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4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سطر تمهيدي قصير لهذا القسم — احذفه إن لم تكن بحاجةٍ إليه.</a:t>
            </a:r>
            <a:endParaRPr lang="ar-SA" sz="1400" dirty="0"/>
          </a:p>
        </p:txBody>
      </p:sp>
      <p:pic>
        <p:nvPicPr>
          <p:cNvPr id="5" name="Image 0" descr="/home/claude/conf/assets_light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5989320"/>
            <a:ext cx="457200" cy="457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النقاط الرئيسية</a:t>
            </a:r>
            <a:endParaRPr lang="ar-SA" sz="3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9064" y="1691640"/>
            <a:ext cx="566928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44752" y="1673352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60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النقطة الأولى هنا</a:t>
            </a:r>
            <a:endParaRPr lang="ar-SA" sz="1600" dirty="0"/>
          </a:p>
        </p:txBody>
      </p:sp>
      <p:sp>
        <p:nvSpPr>
          <p:cNvPr id="5" name="Text 2"/>
          <p:cNvSpPr/>
          <p:nvPr/>
        </p:nvSpPr>
        <p:spPr>
          <a:xfrm>
            <a:off x="1444752" y="2093976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سطر أو سطران يشرحان هذه النقطة بلغةٍ بسيطةٍ ومباشرة يسهل على الجمهور تذكّرها.</a:t>
            </a:r>
            <a:endParaRPr lang="ar-SA" sz="13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064" y="3172968"/>
            <a:ext cx="566928" cy="5669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444752" y="3154680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60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النقطة الثانية هنا</a:t>
            </a:r>
            <a:endParaRPr lang="ar-SA" sz="1600" dirty="0"/>
          </a:p>
        </p:txBody>
      </p:sp>
      <p:sp>
        <p:nvSpPr>
          <p:cNvPr id="8" name="Text 4"/>
          <p:cNvSpPr/>
          <p:nvPr/>
        </p:nvSpPr>
        <p:spPr>
          <a:xfrm>
            <a:off x="1444752" y="3575304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اجعل كل نقطة فكرةً واحدة. إن احتجت مساحةً أكبر، كرّر هذه الشريحة.</a:t>
            </a:r>
            <a:endParaRPr lang="ar-SA" sz="13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064" y="4654296"/>
            <a:ext cx="566928" cy="56692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444752" y="4636008"/>
            <a:ext cx="9052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60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النقطة الثالثة هنا</a:t>
            </a:r>
            <a:endParaRPr lang="ar-SA" sz="1600" dirty="0"/>
          </a:p>
        </p:txBody>
      </p:sp>
      <p:sp>
        <p:nvSpPr>
          <p:cNvPr id="11" name="Text 6"/>
          <p:cNvSpPr/>
          <p:nvPr/>
        </p:nvSpPr>
        <p:spPr>
          <a:xfrm>
            <a:off x="1444752" y="5056632"/>
            <a:ext cx="9052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ثلاث نقاط في الشريحة هي العدد الأمثل — مضمونٌ كافٍ ومتابعةٌ سهلة.</a:t>
            </a:r>
            <a:endParaRPr lang="ar-SA" sz="1300" dirty="0"/>
          </a:p>
        </p:txBody>
      </p:sp>
      <p:sp>
        <p:nvSpPr>
          <p:cNvPr id="12" name="Text 7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93A49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28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فكرة رئيسية مدعومة بصورة</a:t>
            </a:r>
            <a:endParaRPr lang="ar-SA" sz="2800" dirty="0"/>
          </a:p>
        </p:txBody>
      </p:sp>
      <p:sp>
        <p:nvSpPr>
          <p:cNvPr id="3" name="Text 1"/>
          <p:cNvSpPr/>
          <p:nvPr/>
        </p:nvSpPr>
        <p:spPr>
          <a:xfrm>
            <a:off x="5696712" y="1600200"/>
            <a:ext cx="5669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ar-SA" altLang="en-US" sz="13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استخدم هذا التصميم عندما تحمل صورةٌ أو لقطة شاشة أو رسمٌ توضيحي جزءاً من القصة. جملتان أو ثلاث من السياق تكفي غالباً.</a:t>
            </a:r>
            <a:endParaRPr lang="ar-SA" sz="1350" dirty="0"/>
          </a:p>
        </p:txBody>
      </p:sp>
      <p:sp>
        <p:nvSpPr>
          <p:cNvPr id="4" name="Text 2"/>
          <p:cNvSpPr/>
          <p:nvPr/>
        </p:nvSpPr>
        <p:spPr>
          <a:xfrm>
            <a:off x="5696712" y="2880360"/>
            <a:ext cx="56692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marL="342900" indent="-342900">
              <a:spcAft>
                <a:spcPts val="1000"/>
              </a:spcAft>
              <a:buSzPct val="100000"/>
              <a:buChar char="•"/>
            </a:pPr>
            <a:r>
              <a:rPr lang="ar-SA" altLang="en-US" sz="13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معلومة أو دليل داعم أول</a:t>
            </a:r>
            <a:endParaRPr lang="ar-SA" sz="1350" dirty="0"/>
          </a:p>
          <a:p>
            <a:pPr algn="r" marL="342900" indent="-342900">
              <a:spcAft>
                <a:spcPts val="1000"/>
              </a:spcAft>
              <a:buSzPct val="100000"/>
              <a:buChar char="•"/>
            </a:pPr>
            <a:r>
              <a:rPr lang="ar-SA" altLang="en-US" sz="13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معلومة أو دليل داعم ثانٍ</a:t>
            </a:r>
            <a:endParaRPr lang="ar-SA" sz="1350" dirty="0"/>
          </a:p>
          <a:p>
            <a:pPr algn="r" marL="342900" indent="-342900">
              <a:spcAft>
                <a:spcPts val="1000"/>
              </a:spcAft>
              <a:buSzPct val="100000"/>
              <a:buChar char="•"/>
            </a:pPr>
            <a:r>
              <a:rPr lang="ar-SA" altLang="en-US" sz="1350" dirty="0">
                <a:solidFill>
                  <a:srgbClr val="3A4A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معلومة أو دليل داعم ثالث</a:t>
            </a:r>
            <a:endParaRPr lang="ar-SA" sz="1350" dirty="0"/>
          </a:p>
        </p:txBody>
      </p:sp>
      <p:sp>
        <p:nvSpPr>
          <p:cNvPr id="5" name="Text 3"/>
          <p:cNvSpPr/>
          <p:nvPr/>
        </p:nvSpPr>
        <p:spPr>
          <a:xfrm>
            <a:off x="5696712" y="5394960"/>
            <a:ext cx="5669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نصيحة: فكرة واحدة في كل شريحة.</a:t>
            </a:r>
            <a:endParaRPr lang="ar-SA" sz="1150" dirty="0"/>
          </a:p>
        </p:txBody>
      </p:sp>
      <p:sp>
        <p:nvSpPr>
          <p:cNvPr id="6" name="Shape 4"/>
          <p:cNvSpPr/>
          <p:nvPr/>
        </p:nvSpPr>
        <p:spPr>
          <a:xfrm>
            <a:off x="822960" y="1600200"/>
            <a:ext cx="4416552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 w="12700">
            <a:solidFill>
              <a:srgbClr val="DCE9E2"/>
            </a:solidFill>
            <a:prstDash val="dash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052" y="2788920"/>
            <a:ext cx="658368" cy="65836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88720" y="3657600"/>
            <a:ext cx="368503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350" b="1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ضع صورتك هنا</a:t>
            </a:r>
            <a:endParaRPr lang="ar-SA" sz="1350" dirty="0"/>
          </a:p>
        </p:txBody>
      </p:sp>
      <p:sp>
        <p:nvSpPr>
          <p:cNvPr id="9" name="Text 6"/>
          <p:cNvSpPr/>
          <p:nvPr/>
        </p:nvSpPr>
        <p:spPr>
          <a:xfrm>
            <a:off x="1188720" y="4041648"/>
            <a:ext cx="3685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0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انقر بالزر الأيمن ← «تغيير الصورة»</a:t>
            </a:r>
            <a:endParaRPr lang="ar-SA" sz="1050" dirty="0"/>
          </a:p>
        </p:txBody>
      </p:sp>
      <p:sp>
        <p:nvSpPr>
          <p:cNvPr id="10" name="Text 7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93A49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28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عنوان يلخّص ما تقوله البيانات</a:t>
            </a:r>
            <a:endParaRPr lang="ar-SA" sz="28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645152" y="1600200"/>
          <a:ext cx="6720840" cy="4069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4" name="Text 1"/>
          <p:cNvSpPr/>
          <p:nvPr/>
        </p:nvSpPr>
        <p:spPr>
          <a:xfrm>
            <a:off x="4645152" y="5760720"/>
            <a:ext cx="6720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بيانات توضيحية — استبدلها ببياناتك.</a:t>
            </a:r>
            <a:endParaRPr lang="ar-SA" sz="1050" dirty="0"/>
          </a:p>
        </p:txBody>
      </p:sp>
      <p:pic>
        <p:nvPicPr>
          <p:cNvPr id="5" name="Image 0" descr="/home/claude/conf/assets_light/card_tall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600200"/>
            <a:ext cx="3410712" cy="40690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43000" y="1938528"/>
            <a:ext cx="2770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00" b="1" dirty="0">
                <a:solidFill>
                  <a:srgbClr val="C47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الخلاصة</a:t>
            </a:r>
            <a:endParaRPr lang="ar-SA" sz="1100" dirty="0"/>
          </a:p>
        </p:txBody>
      </p:sp>
      <p:sp>
        <p:nvSpPr>
          <p:cNvPr id="7" name="Text 3"/>
          <p:cNvSpPr/>
          <p:nvPr/>
        </p:nvSpPr>
        <p:spPr>
          <a:xfrm>
            <a:off x="1143000" y="2377440"/>
            <a:ext cx="277063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ar-SA" altLang="en-US" sz="1400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جملة واحدة تشرح للجمهور ما تعنيه هذه الأرقام بالنسبة إليهم.</a:t>
            </a:r>
            <a:endParaRPr lang="ar-SA" sz="1400" dirty="0"/>
          </a:p>
        </p:txBody>
      </p:sp>
      <p:sp>
        <p:nvSpPr>
          <p:cNvPr id="8" name="Text 4"/>
          <p:cNvSpPr/>
          <p:nvPr/>
        </p:nvSpPr>
        <p:spPr>
          <a:xfrm>
            <a:off x="1143000" y="4023360"/>
            <a:ext cx="277063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4000" b="1" dirty="0">
                <a:solidFill>
                  <a:srgbClr val="C9A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+٤١٪</a:t>
            </a:r>
            <a:endParaRPr lang="ar-SA" sz="4000" dirty="0"/>
          </a:p>
        </p:txBody>
      </p:sp>
      <p:sp>
        <p:nvSpPr>
          <p:cNvPr id="9" name="Text 5"/>
          <p:cNvSpPr/>
          <p:nvPr/>
        </p:nvSpPr>
        <p:spPr>
          <a:xfrm>
            <a:off x="1143000" y="4892040"/>
            <a:ext cx="27706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1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نموّ منذ ٢٠٢٢ (رقم توضيحي)</a:t>
            </a:r>
            <a:endParaRPr lang="ar-SA" sz="1100" dirty="0"/>
          </a:p>
        </p:txBody>
      </p:sp>
      <p:sp>
        <p:nvSpPr>
          <p:cNvPr id="10" name="Text 6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93A49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92" y="548640"/>
            <a:ext cx="10515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30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أرقام تروي القصة</a:t>
            </a:r>
            <a:endParaRPr lang="ar-SA" sz="3000" dirty="0"/>
          </a:p>
        </p:txBody>
      </p:sp>
      <p:sp>
        <p:nvSpPr>
          <p:cNvPr id="3" name="Text 1"/>
          <p:cNvSpPr/>
          <p:nvPr/>
        </p:nvSpPr>
        <p:spPr>
          <a:xfrm>
            <a:off x="1307592" y="128016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3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استبدل هذه الأرقام ببياناتك — الأرقام الكبيرة أوضح أثراً من الجداول.</a:t>
            </a:r>
            <a:endParaRPr lang="ar-SA" sz="1300" dirty="0"/>
          </a:p>
        </p:txBody>
      </p:sp>
      <p:pic>
        <p:nvPicPr>
          <p:cNvPr id="4" name="Image 0" descr="/home/claude/conf/assets_light/card_sta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965960"/>
            <a:ext cx="3447288" cy="2514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97280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50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٨٥٪</a:t>
            </a:r>
            <a:endParaRPr lang="ar-SA" sz="5000" dirty="0"/>
          </a:p>
        </p:txBody>
      </p:sp>
      <p:sp>
        <p:nvSpPr>
          <p:cNvPr id="6" name="Text 3"/>
          <p:cNvSpPr/>
          <p:nvPr/>
        </p:nvSpPr>
        <p:spPr>
          <a:xfrm>
            <a:off x="1188720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نسبة توضيحية — استبدلها ببياناتك</a:t>
            </a:r>
            <a:endParaRPr lang="ar-SA" sz="1250" dirty="0"/>
          </a:p>
        </p:txBody>
      </p:sp>
      <p:pic>
        <p:nvPicPr>
          <p:cNvPr id="7" name="Image 1" descr="/home/claude/conf/assets_light/card_sta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832" y="1965960"/>
            <a:ext cx="3447288" cy="25146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45152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50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+١٢٠</a:t>
            </a:r>
            <a:endParaRPr lang="ar-SA" sz="5000" dirty="0"/>
          </a:p>
        </p:txBody>
      </p:sp>
      <p:sp>
        <p:nvSpPr>
          <p:cNvPr id="9" name="Text 5"/>
          <p:cNvSpPr/>
          <p:nvPr/>
        </p:nvSpPr>
        <p:spPr>
          <a:xfrm>
            <a:off x="4736592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عدد توضيحي — استبدله ببياناتك</a:t>
            </a:r>
            <a:endParaRPr lang="ar-SA" sz="1250" dirty="0"/>
          </a:p>
        </p:txBody>
      </p:sp>
      <p:pic>
        <p:nvPicPr>
          <p:cNvPr id="10" name="Image 2" descr="/home/claude/conf/assets_light/card_sta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8704" y="1965960"/>
            <a:ext cx="3447288" cy="251460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193024" y="2331720"/>
            <a:ext cx="2898648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5000" b="1" dirty="0">
                <a:solidFill>
                  <a:srgbClr val="1559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٣×</a:t>
            </a:r>
            <a:endParaRPr lang="ar-SA" sz="5000" dirty="0"/>
          </a:p>
        </p:txBody>
      </p:sp>
      <p:sp>
        <p:nvSpPr>
          <p:cNvPr id="12" name="Text 7"/>
          <p:cNvSpPr/>
          <p:nvPr/>
        </p:nvSpPr>
        <p:spPr>
          <a:xfrm>
            <a:off x="8284464" y="3456432"/>
            <a:ext cx="2715768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buNone/>
            </a:pPr>
            <a:r>
              <a:rPr lang="ar-SA" altLang="en-US" sz="125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مؤشر نموّ توضيحي — استبدله ببياناتك</a:t>
            </a:r>
            <a:endParaRPr lang="ar-SA" sz="1250" dirty="0"/>
          </a:p>
        </p:txBody>
      </p:sp>
      <p:sp>
        <p:nvSpPr>
          <p:cNvPr id="13" name="Text 8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93A49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400032" y="502920"/>
            <a:ext cx="2011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0" b="1" dirty="0">
                <a:solidFill>
                  <a:srgbClr val="C9A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</a:t>
            </a:r>
            <a:endParaRPr lang="en-US" sz="12000" dirty="0"/>
          </a:p>
        </p:txBody>
      </p:sp>
      <p:sp>
        <p:nvSpPr>
          <p:cNvPr id="3" name="Text 1"/>
          <p:cNvSpPr/>
          <p:nvPr/>
        </p:nvSpPr>
        <p:spPr>
          <a:xfrm>
            <a:off x="1508760" y="2331720"/>
            <a:ext cx="9171432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lnSpc>
                <a:spcPct val="125000"/>
              </a:lnSpc>
              <a:buNone/>
            </a:pPr>
            <a:r>
              <a:rPr lang="ar-SA" altLang="en-US" sz="2400" dirty="0">
                <a:solidFill>
                  <a:srgbClr val="2335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اقتباس قصير وقويّ يلخّص جوهر رسالتك — اجعله جملةً واحدة لا أكثر.</a:t>
            </a:r>
            <a:endParaRPr lang="ar-SA" sz="2400" dirty="0"/>
          </a:p>
        </p:txBody>
      </p:sp>
      <p:sp>
        <p:nvSpPr>
          <p:cNvPr id="4" name="Text 2"/>
          <p:cNvSpPr/>
          <p:nvPr/>
        </p:nvSpPr>
        <p:spPr>
          <a:xfrm>
            <a:off x="1508760" y="4526280"/>
            <a:ext cx="91714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ar-SA" altLang="en-US" sz="1400" dirty="0">
                <a:solidFill>
                  <a:srgbClr val="7A8B8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اسم صاحب الاقتباس، الصفة أو المؤسسة</a:t>
            </a:r>
            <a:endParaRPr lang="ar-SA" sz="1400" dirty="0"/>
          </a:p>
        </p:txBody>
      </p:sp>
      <p:pic>
        <p:nvPicPr>
          <p:cNvPr id="5" name="Image 0" descr="/home/claude/conf/assets_light/emble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876" y="5212080"/>
            <a:ext cx="457200" cy="457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65192" y="6473952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ar-SA" altLang="en-US" sz="1000" dirty="0">
                <a:solidFill>
                  <a:srgbClr val="93A49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المؤتمر السوري للتعليم العالي · ٢٠٢٦</a:t>
            </a:r>
            <a:endParaRPr lang="ar-SA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قالب شرائح المتحدثين — المؤتمر السوري للتعليم العالي ٢٠٢٦</dc:title>
  <dc:subject>PptxGenJS Presentation</dc:subject>
  <dc:creator>Syrian Conference for Higher Education · SCHE 2026</dc:creator>
  <cp:lastModifiedBy>Syrian Conference for Higher Education · SCHE 2026</cp:lastModifiedBy>
  <cp:revision>1</cp:revision>
  <dcterms:created xsi:type="dcterms:W3CDTF">2026-07-17T12:01:58Z</dcterms:created>
  <dcterms:modified xsi:type="dcterms:W3CDTF">2026-07-17T12:01:58Z</dcterms:modified>
</cp:coreProperties>
</file>