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2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قيم توضيحية</c:v>
                </c:pt>
              </c:strCache>
            </c:strRef>
          </c:tx>
          <c:spPr>
            <a:solidFill>
              <a:srgbClr val="52E3AC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F2FAF6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٢٠٢٢</c:v>
                  </c:pt>
                  <c:pt idx="1">
                    <c:v>٢٠٢٣</c:v>
                  </c:pt>
                  <c:pt idx="2">
                    <c:v>٢٠٢٤</c:v>
                  </c:pt>
                  <c:pt idx="3">
                    <c:v>٢٠٢٥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12</c:v>
                </c:pt>
                <c:pt idx="1">
                  <c:v>19</c:v>
                </c:pt>
                <c:pt idx="2">
                  <c:v>27</c:v>
                </c:pt>
                <c:pt idx="3">
                  <c:v>41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F2FAF6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24483F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FBDB2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24483F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9FBDB2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شريحة الغلاف: استبدل العنوان واسم المتحدث فقط.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كرّر هذه الشريحة لكل قسم وغيّر الرقم.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image" Target="../media/image-3-2.png"/><Relationship Id="rId3" Type="http://schemas.openxmlformats.org/officeDocument/2006/relationships/image" Target="../media/image-3-2.png"/><Relationship Id="rId4" Type="http://schemas.openxmlformats.org/officeDocument/2006/relationships/image" Target="../media/image-3-2.png"/><Relationship Id="rId5" Type="http://schemas.openxmlformats.org/officeDocument/2006/relationships/image" Target="../media/image-3-2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2.xml"/><Relationship Id="rId1" Type="http://schemas.openxmlformats.org/officeDocument/2006/relationships/image" Target="../media/Slide-7-image-1.png"/><Relationship Id="rId3" Type="http://schemas.openxmlformats.org/officeDocument/2006/relationships/image" Target="../media/image-7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image" Target="../media/image-8-2.png"/><Relationship Id="rId3" Type="http://schemas.openxmlformats.org/officeDocument/2006/relationships/image" Target="../media/image-8-2.png"/><Relationship Id="rId4" Type="http://schemas.openxmlformats.org/officeDocument/2006/relationships/image" Target="../media/image-8-2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856232" y="777240"/>
            <a:ext cx="9509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250" b="1" dirty="0">
                <a:solidFill>
                  <a:srgbClr val="D9A8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المؤتمر السوري للتعليم العالي · ٢٠٢٦</a:t>
            </a:r>
            <a:endParaRPr lang="ar-SA" sz="1250" dirty="0"/>
          </a:p>
        </p:txBody>
      </p:sp>
      <p:pic>
        <p:nvPicPr>
          <p:cNvPr id="3" name="Image 0" descr="/home/claude/conf/assets/emble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" y="676656"/>
            <a:ext cx="502920" cy="5029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50392" y="1783080"/>
            <a:ext cx="1051560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ar-SA" altLang="en-US" sz="4000" b="1" dirty="0">
                <a:solidFill>
                  <a:srgbClr val="52E3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عنوان عرضك التقديمي يُكتب هنا</a:t>
            </a:r>
            <a:endParaRPr lang="ar-SA" sz="4000" dirty="0"/>
          </a:p>
        </p:txBody>
      </p:sp>
      <p:sp>
        <p:nvSpPr>
          <p:cNvPr id="5" name="Text 2"/>
          <p:cNvSpPr/>
          <p:nvPr/>
        </p:nvSpPr>
        <p:spPr>
          <a:xfrm>
            <a:off x="1947672" y="3886200"/>
            <a:ext cx="9418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600" dirty="0">
                <a:solidFill>
                  <a:srgbClr val="DCED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سطر فرعي واحد يلخّص الفكرة الأساسية لعرضك</a:t>
            </a:r>
            <a:endParaRPr lang="ar-SA" sz="1600" dirty="0"/>
          </a:p>
        </p:txBody>
      </p:sp>
      <p:pic>
        <p:nvPicPr>
          <p:cNvPr id="6" name="Image 1" descr="/home/claude/conf/assets/pill_wid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1032" y="4754880"/>
            <a:ext cx="5394960" cy="53035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971032" y="4754880"/>
            <a:ext cx="53949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ar-SA" altLang="en-US" sz="1350" b="1" dirty="0">
                <a:solidFill>
                  <a:srgbClr val="0C2A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اسم المتحدّث · الصفة، المؤسسة</a:t>
            </a:r>
            <a:endParaRPr lang="ar-SA" sz="1350" dirty="0"/>
          </a:p>
        </p:txBody>
      </p:sp>
      <p:sp>
        <p:nvSpPr>
          <p:cNvPr id="8" name="Text 4"/>
          <p:cNvSpPr/>
          <p:nvPr/>
        </p:nvSpPr>
        <p:spPr>
          <a:xfrm>
            <a:off x="850392" y="6144768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100" dirty="0">
                <a:solidFill>
                  <a:srgbClr val="9FBD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٢٢–٢٣ آب/أغسطس ٢٠٢٦ · أونلاين بالكامل · ١٤:٠٠–٢١:٠٠ بتوقيت دمشق</a:t>
            </a:r>
            <a:endParaRPr lang="ar-SA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0392" y="5486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3000" b="1" dirty="0">
                <a:solidFill>
                  <a:srgbClr val="52E3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عن المتحدّث</a:t>
            </a:r>
            <a:endParaRPr lang="ar-SA" sz="3000" dirty="0"/>
          </a:p>
        </p:txBody>
      </p:sp>
      <p:sp>
        <p:nvSpPr>
          <p:cNvPr id="3" name="Shape 1"/>
          <p:cNvSpPr/>
          <p:nvPr/>
        </p:nvSpPr>
        <p:spPr>
          <a:xfrm>
            <a:off x="8485632" y="1783080"/>
            <a:ext cx="2743200" cy="2743200"/>
          </a:xfrm>
          <a:prstGeom prst="ellipse">
            <a:avLst/>
          </a:prstGeom>
          <a:solidFill>
            <a:srgbClr val="143D35"/>
          </a:solidFill>
          <a:ln w="12700">
            <a:solidFill>
              <a:srgbClr val="2B5B4D"/>
            </a:solidFill>
            <a:prstDash val="dash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3184" y="2770632"/>
            <a:ext cx="768096" cy="76809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485632" y="466344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ar-SA" altLang="en-US" sz="1100" dirty="0">
                <a:solidFill>
                  <a:srgbClr val="9FBD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صورتك الشخصية</a:t>
            </a:r>
            <a:endParaRPr lang="ar-SA" sz="1100" dirty="0"/>
          </a:p>
        </p:txBody>
      </p:sp>
      <p:sp>
        <p:nvSpPr>
          <p:cNvPr id="6" name="Text 3"/>
          <p:cNvSpPr/>
          <p:nvPr/>
        </p:nvSpPr>
        <p:spPr>
          <a:xfrm>
            <a:off x="850392" y="1783080"/>
            <a:ext cx="6903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2600" b="1" dirty="0">
                <a:solidFill>
                  <a:srgbClr val="52E3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اسم المتحدّث</a:t>
            </a:r>
            <a:endParaRPr lang="ar-SA" sz="2600" dirty="0"/>
          </a:p>
        </p:txBody>
      </p:sp>
      <p:sp>
        <p:nvSpPr>
          <p:cNvPr id="7" name="Text 4"/>
          <p:cNvSpPr/>
          <p:nvPr/>
        </p:nvSpPr>
        <p:spPr>
          <a:xfrm>
            <a:off x="850392" y="2395728"/>
            <a:ext cx="6903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350" b="1" dirty="0">
                <a:solidFill>
                  <a:srgbClr val="D9A8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الصفة الأكاديمية · المؤسسة</a:t>
            </a:r>
            <a:endParaRPr lang="ar-SA" sz="1350" dirty="0"/>
          </a:p>
        </p:txBody>
      </p:sp>
      <p:sp>
        <p:nvSpPr>
          <p:cNvPr id="8" name="Text 5"/>
          <p:cNvSpPr/>
          <p:nvPr/>
        </p:nvSpPr>
        <p:spPr>
          <a:xfrm>
            <a:off x="850392" y="2898648"/>
            <a:ext cx="6903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20000"/>
              </a:lnSpc>
              <a:buNone/>
            </a:pPr>
            <a:r>
              <a:rPr lang="ar-SA" altLang="en-US" sz="1300" dirty="0">
                <a:solidFill>
                  <a:srgbClr val="DCED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سطران إلى ثلاثة عنك: مجال تخصّصك، وعملك الحالي، والشيء الواحد الذي تريد أن يعرفه هذا الجمهور عن خلفيتك.</a:t>
            </a:r>
            <a:endParaRPr lang="ar-SA" sz="13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4434840"/>
            <a:ext cx="347472" cy="34747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188720" y="4389120"/>
            <a:ext cx="6035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250" dirty="0">
                <a:solidFill>
                  <a:srgbClr val="DCED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name@university.edu</a:t>
            </a:r>
            <a:endParaRPr lang="ar-SA" sz="12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4965192"/>
            <a:ext cx="347472" cy="34747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188720" y="4919472"/>
            <a:ext cx="6035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250" dirty="0">
                <a:solidFill>
                  <a:srgbClr val="DCED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الموقع أو صفحة الأبحاث</a:t>
            </a:r>
            <a:endParaRPr lang="ar-SA" sz="12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6640" y="5495544"/>
            <a:ext cx="347472" cy="34747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188720" y="5449824"/>
            <a:ext cx="6035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250" dirty="0">
                <a:solidFill>
                  <a:srgbClr val="DCED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linkedin.com/in/username</a:t>
            </a:r>
            <a:endParaRPr lang="ar-SA" sz="1250" dirty="0"/>
          </a:p>
        </p:txBody>
      </p:sp>
      <p:sp>
        <p:nvSpPr>
          <p:cNvPr id="15" name="Text 9"/>
          <p:cNvSpPr/>
          <p:nvPr/>
        </p:nvSpPr>
        <p:spPr>
          <a:xfrm>
            <a:off x="4965192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000" dirty="0">
                <a:solidFill>
                  <a:srgbClr val="7FA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المؤتمر السوري للتعليم العالي · ٢٠٢٦</a:t>
            </a:r>
            <a:endParaRPr lang="ar-SA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conf/assets/emble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2724" y="1143000"/>
            <a:ext cx="603504" cy="60350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80160" y="2057400"/>
            <a:ext cx="962863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ar-SA" altLang="en-US" sz="4600" b="1" dirty="0">
                <a:solidFill>
                  <a:srgbClr val="52E3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شكراً لكم</a:t>
            </a:r>
            <a:endParaRPr lang="ar-SA" sz="4600" dirty="0"/>
          </a:p>
        </p:txBody>
      </p:sp>
      <p:sp>
        <p:nvSpPr>
          <p:cNvPr id="4" name="Text 1"/>
          <p:cNvSpPr/>
          <p:nvPr/>
        </p:nvSpPr>
        <p:spPr>
          <a:xfrm>
            <a:off x="1280160" y="3291840"/>
            <a:ext cx="9628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ar-SA" altLang="en-US" sz="1600" dirty="0">
                <a:solidFill>
                  <a:srgbClr val="9FBD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أسئلة ونقاش</a:t>
            </a:r>
            <a:endParaRPr lang="ar-SA" sz="1600" dirty="0"/>
          </a:p>
        </p:txBody>
      </p:sp>
      <p:pic>
        <p:nvPicPr>
          <p:cNvPr id="5" name="Image 1" descr="/home/claude/conf/assets/pill_small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8556" y="4023360"/>
            <a:ext cx="3291840" cy="47548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448556" y="4023360"/>
            <a:ext cx="32918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ar-SA" altLang="en-US" sz="1300" b="1" dirty="0">
                <a:solidFill>
                  <a:srgbClr val="0C2A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name@university.edu</a:t>
            </a:r>
            <a:endParaRPr lang="ar-SA" sz="1300" dirty="0"/>
          </a:p>
        </p:txBody>
      </p:sp>
      <p:sp>
        <p:nvSpPr>
          <p:cNvPr id="7" name="Text 3"/>
          <p:cNvSpPr/>
          <p:nvPr/>
        </p:nvSpPr>
        <p:spPr>
          <a:xfrm>
            <a:off x="822960" y="5806440"/>
            <a:ext cx="10543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ar-SA" altLang="en-US" sz="1150" dirty="0">
                <a:solidFill>
                  <a:srgbClr val="9FBD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المؤتمر السوري للتعليم العالي · ٢٠٢٦ · ٢٢–٢٣ آب/أغسطس · أونلاين بالكامل</a:t>
            </a:r>
            <a:endParaRPr lang="ar-SA" sz="1150" dirty="0"/>
          </a:p>
        </p:txBody>
      </p:sp>
      <p:sp>
        <p:nvSpPr>
          <p:cNvPr id="8" name="Text 4"/>
          <p:cNvSpPr/>
          <p:nvPr/>
        </p:nvSpPr>
        <p:spPr>
          <a:xfrm>
            <a:off x="822960" y="6199632"/>
            <a:ext cx="10543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ar-SA" altLang="en-US" sz="1150" dirty="0">
                <a:solidFill>
                  <a:srgbClr val="DCED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معاً نعيد بناء التعليم العالي السوري</a:t>
            </a:r>
            <a:endParaRPr lang="ar-SA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0392" y="5486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3000" b="1" dirty="0">
                <a:solidFill>
                  <a:srgbClr val="52E3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كيف تستخدم هذا القالب</a:t>
            </a:r>
            <a:endParaRPr lang="ar-SA" sz="3000" dirty="0"/>
          </a:p>
        </p:txBody>
      </p:sp>
      <p:sp>
        <p:nvSpPr>
          <p:cNvPr id="3" name="Text 1"/>
          <p:cNvSpPr/>
          <p:nvPr/>
        </p:nvSpPr>
        <p:spPr>
          <a:xfrm>
            <a:off x="1307592" y="12801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300" dirty="0">
                <a:solidFill>
                  <a:srgbClr val="9FBD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أربع قواعد سريعة ليبدو كل عرضٍ جزءاً من مؤتمرٍ واحد.</a:t>
            </a:r>
            <a:endParaRPr lang="ar-SA" sz="1300" dirty="0"/>
          </a:p>
        </p:txBody>
      </p:sp>
      <p:sp>
        <p:nvSpPr>
          <p:cNvPr id="4" name="Shape 2"/>
          <p:cNvSpPr/>
          <p:nvPr/>
        </p:nvSpPr>
        <p:spPr>
          <a:xfrm>
            <a:off x="6135624" y="1828800"/>
            <a:ext cx="5230368" cy="1874520"/>
          </a:xfrm>
          <a:prstGeom prst="roundRect">
            <a:avLst>
              <a:gd name="adj" fmla="val 3902"/>
            </a:avLst>
          </a:prstGeom>
          <a:solidFill>
            <a:srgbClr val="143D35"/>
          </a:solidFill>
          <a:ln w="9525">
            <a:solidFill>
              <a:srgbClr val="2B5B4D"/>
            </a:solidFill>
            <a:prstDash val="solid"/>
          </a:ln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8752" y="2103120"/>
            <a:ext cx="502920" cy="5029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364224" y="2103120"/>
            <a:ext cx="40416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500" b="1" dirty="0">
                <a:solidFill>
                  <a:srgbClr val="F2FA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استبدل النصوص</a:t>
            </a:r>
            <a:endParaRPr lang="ar-SA" sz="1500" dirty="0"/>
          </a:p>
        </p:txBody>
      </p:sp>
      <p:sp>
        <p:nvSpPr>
          <p:cNvPr id="7" name="Text 4"/>
          <p:cNvSpPr/>
          <p:nvPr/>
        </p:nvSpPr>
        <p:spPr>
          <a:xfrm>
            <a:off x="6364224" y="2505456"/>
            <a:ext cx="404164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ar-SA" altLang="en-US" sz="1250" dirty="0">
                <a:solidFill>
                  <a:srgbClr val="9FBD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انقر على أي مربع نص واكتب محتواك مكانه، مع الحفاظ على أحجام الخطوط قدر الإمكان.</a:t>
            </a:r>
            <a:endParaRPr lang="ar-SA" sz="12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5230368" cy="1874520"/>
          </a:xfrm>
          <a:prstGeom prst="roundRect">
            <a:avLst>
              <a:gd name="adj" fmla="val 3902"/>
            </a:avLst>
          </a:prstGeom>
          <a:solidFill>
            <a:srgbClr val="143D35"/>
          </a:solidFill>
          <a:ln w="9525">
            <a:solidFill>
              <a:srgbClr val="2B5B4D"/>
            </a:solidFill>
            <a:prstDash val="solid"/>
          </a:ln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088" y="2103120"/>
            <a:ext cx="502920" cy="5029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051560" y="2103120"/>
            <a:ext cx="40416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500" b="1" dirty="0">
                <a:solidFill>
                  <a:srgbClr val="F2FA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كرّر الشرائح الجاهزة</a:t>
            </a:r>
            <a:endParaRPr lang="ar-SA" sz="1500" dirty="0"/>
          </a:p>
        </p:txBody>
      </p:sp>
      <p:sp>
        <p:nvSpPr>
          <p:cNvPr id="11" name="Text 7"/>
          <p:cNvSpPr/>
          <p:nvPr/>
        </p:nvSpPr>
        <p:spPr>
          <a:xfrm>
            <a:off x="1051560" y="2505456"/>
            <a:ext cx="404164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ar-SA" altLang="en-US" sz="1250" dirty="0">
                <a:solidFill>
                  <a:srgbClr val="9FBD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انسخ الشريحة الأقرب إلى محتواك بدلاً من البدء بشريحة فارغة.</a:t>
            </a:r>
            <a:endParaRPr lang="ar-SA" sz="1250" dirty="0"/>
          </a:p>
        </p:txBody>
      </p:sp>
      <p:sp>
        <p:nvSpPr>
          <p:cNvPr id="12" name="Shape 8"/>
          <p:cNvSpPr/>
          <p:nvPr/>
        </p:nvSpPr>
        <p:spPr>
          <a:xfrm>
            <a:off x="6135624" y="3886200"/>
            <a:ext cx="5230368" cy="1874520"/>
          </a:xfrm>
          <a:prstGeom prst="roundRect">
            <a:avLst>
              <a:gd name="adj" fmla="val 3902"/>
            </a:avLst>
          </a:prstGeom>
          <a:solidFill>
            <a:srgbClr val="143D35"/>
          </a:solidFill>
          <a:ln w="9525">
            <a:solidFill>
              <a:srgbClr val="2B5B4D"/>
            </a:solidFill>
            <a:prstDash val="solid"/>
          </a:ln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8752" y="4160520"/>
            <a:ext cx="502920" cy="50292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364224" y="4160520"/>
            <a:ext cx="40416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500" b="1" dirty="0">
                <a:solidFill>
                  <a:srgbClr val="F2FA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التزم بالهوية البصرية</a:t>
            </a:r>
            <a:endParaRPr lang="ar-SA" sz="1500" dirty="0"/>
          </a:p>
        </p:txBody>
      </p:sp>
      <p:sp>
        <p:nvSpPr>
          <p:cNvPr id="15" name="Text 10"/>
          <p:cNvSpPr/>
          <p:nvPr/>
        </p:nvSpPr>
        <p:spPr>
          <a:xfrm>
            <a:off x="6364224" y="4562856"/>
            <a:ext cx="404164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ar-SA" altLang="en-US" sz="1250" dirty="0">
                <a:solidFill>
                  <a:srgbClr val="9FBD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تدرّجات الأخضر والنعناعي والذهبي هي هوية المؤتمر — نرجو عدم إضافة ألوانٍ جديدة.</a:t>
            </a:r>
            <a:endParaRPr lang="ar-SA" sz="1250" dirty="0"/>
          </a:p>
        </p:txBody>
      </p:sp>
      <p:sp>
        <p:nvSpPr>
          <p:cNvPr id="16" name="Shape 11"/>
          <p:cNvSpPr/>
          <p:nvPr/>
        </p:nvSpPr>
        <p:spPr>
          <a:xfrm>
            <a:off x="822960" y="3886200"/>
            <a:ext cx="5230368" cy="1874520"/>
          </a:xfrm>
          <a:prstGeom prst="roundRect">
            <a:avLst>
              <a:gd name="adj" fmla="val 3902"/>
            </a:avLst>
          </a:prstGeom>
          <a:solidFill>
            <a:srgbClr val="143D35"/>
          </a:solidFill>
          <a:ln w="9525">
            <a:solidFill>
              <a:srgbClr val="2B5B4D"/>
            </a:solidFill>
            <a:prstDash val="solid"/>
          </a:ln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6088" y="4160520"/>
            <a:ext cx="502920" cy="50292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051560" y="4160520"/>
            <a:ext cx="40416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500" b="1" dirty="0">
                <a:solidFill>
                  <a:srgbClr val="F2FA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احذف هذه الشريحة</a:t>
            </a:r>
            <a:endParaRPr lang="ar-SA" sz="1500" dirty="0"/>
          </a:p>
        </p:txBody>
      </p:sp>
      <p:sp>
        <p:nvSpPr>
          <p:cNvPr id="19" name="Text 13"/>
          <p:cNvSpPr/>
          <p:nvPr/>
        </p:nvSpPr>
        <p:spPr>
          <a:xfrm>
            <a:off x="1051560" y="4562856"/>
            <a:ext cx="404164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ar-SA" altLang="en-US" sz="1250" dirty="0">
                <a:solidFill>
                  <a:srgbClr val="9FBD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احذف شريحة التعليمات هذه قبل تقديم عرضك.</a:t>
            </a:r>
            <a:endParaRPr lang="ar-SA" sz="1250" dirty="0"/>
          </a:p>
        </p:txBody>
      </p:sp>
      <p:sp>
        <p:nvSpPr>
          <p:cNvPr id="20" name="Text 14"/>
          <p:cNvSpPr/>
          <p:nvPr/>
        </p:nvSpPr>
        <p:spPr>
          <a:xfrm>
            <a:off x="850392" y="598932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150" dirty="0">
                <a:solidFill>
                  <a:srgbClr val="9FBD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هذه الشريحة للمتحدثين فقط — لا تظهر في العرض النهائي.</a:t>
            </a:r>
            <a:endParaRPr lang="ar-SA" sz="1150" dirty="0"/>
          </a:p>
        </p:txBody>
      </p:sp>
      <p:sp>
        <p:nvSpPr>
          <p:cNvPr id="21" name="Text 15"/>
          <p:cNvSpPr/>
          <p:nvPr/>
        </p:nvSpPr>
        <p:spPr>
          <a:xfrm>
            <a:off x="4965192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000" dirty="0">
                <a:solidFill>
                  <a:srgbClr val="7FA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المؤتمر السوري للتعليم العالي · ٢٠٢٦</a:t>
            </a:r>
            <a:endParaRPr lang="ar-SA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0392" y="5486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3000" b="1" dirty="0">
                <a:solidFill>
                  <a:srgbClr val="52E3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محاور العرض</a:t>
            </a:r>
            <a:endParaRPr lang="ar-SA" sz="3000" dirty="0"/>
          </a:p>
        </p:txBody>
      </p:sp>
      <p:pic>
        <p:nvPicPr>
          <p:cNvPr id="3" name="Image 0" descr="/home/claude/conf/assets/circle_gra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8792" y="1737360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908792" y="17373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C2A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١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5056632" y="1691640"/>
            <a:ext cx="5623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550" b="1" dirty="0">
                <a:solidFill>
                  <a:srgbClr val="F2FA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الخلفية والسياق</a:t>
            </a:r>
            <a:endParaRPr lang="ar-SA" sz="1550" dirty="0"/>
          </a:p>
        </p:txBody>
      </p:sp>
      <p:sp>
        <p:nvSpPr>
          <p:cNvPr id="6" name="Text 3"/>
          <p:cNvSpPr/>
          <p:nvPr/>
        </p:nvSpPr>
        <p:spPr>
          <a:xfrm>
            <a:off x="5056632" y="2075688"/>
            <a:ext cx="5623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250" dirty="0">
                <a:solidFill>
                  <a:srgbClr val="9FBD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لماذا هذا الموضوع مهمٌّ الآن</a:t>
            </a:r>
            <a:endParaRPr lang="ar-SA" sz="1250" dirty="0"/>
          </a:p>
        </p:txBody>
      </p:sp>
      <p:pic>
        <p:nvPicPr>
          <p:cNvPr id="7" name="Image 1" descr="/home/claude/conf/assets/circle_gra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8792" y="2852928"/>
            <a:ext cx="457200" cy="4572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908792" y="28529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C2A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٢</a:t>
            </a:r>
            <a:endParaRPr lang="en-US" sz="1500" dirty="0"/>
          </a:p>
        </p:txBody>
      </p:sp>
      <p:sp>
        <p:nvSpPr>
          <p:cNvPr id="9" name="Text 5"/>
          <p:cNvSpPr/>
          <p:nvPr/>
        </p:nvSpPr>
        <p:spPr>
          <a:xfrm>
            <a:off x="5056632" y="2807208"/>
            <a:ext cx="5623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550" b="1" dirty="0">
                <a:solidFill>
                  <a:srgbClr val="F2FA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المشكلة أو الفرصة</a:t>
            </a:r>
            <a:endParaRPr lang="ar-SA" sz="1550" dirty="0"/>
          </a:p>
        </p:txBody>
      </p:sp>
      <p:sp>
        <p:nvSpPr>
          <p:cNvPr id="10" name="Text 6"/>
          <p:cNvSpPr/>
          <p:nvPr/>
        </p:nvSpPr>
        <p:spPr>
          <a:xfrm>
            <a:off x="5056632" y="3191256"/>
            <a:ext cx="5623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250" dirty="0">
                <a:solidFill>
                  <a:srgbClr val="9FBD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ما الذي تسعى إلى معالجته</a:t>
            </a:r>
            <a:endParaRPr lang="ar-SA" sz="1250" dirty="0"/>
          </a:p>
        </p:txBody>
      </p:sp>
      <p:pic>
        <p:nvPicPr>
          <p:cNvPr id="11" name="Image 2" descr="/home/claude/conf/assets/circle_gra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8792" y="3968496"/>
            <a:ext cx="457200" cy="45720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0908792" y="39684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C2A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٣</a:t>
            </a:r>
            <a:endParaRPr lang="en-US" sz="1500" dirty="0"/>
          </a:p>
        </p:txBody>
      </p:sp>
      <p:sp>
        <p:nvSpPr>
          <p:cNvPr id="13" name="Text 8"/>
          <p:cNvSpPr/>
          <p:nvPr/>
        </p:nvSpPr>
        <p:spPr>
          <a:xfrm>
            <a:off x="5056632" y="3922776"/>
            <a:ext cx="5623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550" b="1" dirty="0">
                <a:solidFill>
                  <a:srgbClr val="F2FA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المقترح أو النتائج</a:t>
            </a:r>
            <a:endParaRPr lang="ar-SA" sz="1550" dirty="0"/>
          </a:p>
        </p:txBody>
      </p:sp>
      <p:sp>
        <p:nvSpPr>
          <p:cNvPr id="14" name="Text 9"/>
          <p:cNvSpPr/>
          <p:nvPr/>
        </p:nvSpPr>
        <p:spPr>
          <a:xfrm>
            <a:off x="5056632" y="4306824"/>
            <a:ext cx="5623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250" dirty="0">
                <a:solidFill>
                  <a:srgbClr val="9FBD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جوهر عرضك وأهم ما توصّلت إليه</a:t>
            </a:r>
            <a:endParaRPr lang="ar-SA" sz="1250" dirty="0"/>
          </a:p>
        </p:txBody>
      </p:sp>
      <p:pic>
        <p:nvPicPr>
          <p:cNvPr id="15" name="Image 3" descr="/home/claude/conf/assets/circle_gra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8792" y="5084064"/>
            <a:ext cx="457200" cy="45720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0908792" y="508406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C2A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٤</a:t>
            </a:r>
            <a:endParaRPr lang="en-US" sz="1500" dirty="0"/>
          </a:p>
        </p:txBody>
      </p:sp>
      <p:sp>
        <p:nvSpPr>
          <p:cNvPr id="17" name="Text 11"/>
          <p:cNvSpPr/>
          <p:nvPr/>
        </p:nvSpPr>
        <p:spPr>
          <a:xfrm>
            <a:off x="5056632" y="5038344"/>
            <a:ext cx="5623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550" b="1" dirty="0">
                <a:solidFill>
                  <a:srgbClr val="F2FA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الخطوات القادمة</a:t>
            </a:r>
            <a:endParaRPr lang="ar-SA" sz="1550" dirty="0"/>
          </a:p>
        </p:txBody>
      </p:sp>
      <p:sp>
        <p:nvSpPr>
          <p:cNvPr id="18" name="Text 12"/>
          <p:cNvSpPr/>
          <p:nvPr/>
        </p:nvSpPr>
        <p:spPr>
          <a:xfrm>
            <a:off x="5056632" y="5422392"/>
            <a:ext cx="5623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250" dirty="0">
                <a:solidFill>
                  <a:srgbClr val="9FBD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ما الذي تطلبه من الحضور</a:t>
            </a:r>
            <a:endParaRPr lang="ar-SA" sz="1250" dirty="0"/>
          </a:p>
        </p:txBody>
      </p:sp>
      <p:sp>
        <p:nvSpPr>
          <p:cNvPr id="19" name="Shape 13"/>
          <p:cNvSpPr/>
          <p:nvPr/>
        </p:nvSpPr>
        <p:spPr>
          <a:xfrm>
            <a:off x="822960" y="1691640"/>
            <a:ext cx="3547872" cy="3063240"/>
          </a:xfrm>
          <a:prstGeom prst="roundRect">
            <a:avLst>
              <a:gd name="adj" fmla="val 2687"/>
            </a:avLst>
          </a:prstGeom>
          <a:solidFill>
            <a:srgbClr val="143D35"/>
          </a:solidFill>
          <a:ln w="9525">
            <a:solidFill>
              <a:srgbClr val="2B5B4D"/>
            </a:solidFill>
            <a:prstDash val="solid"/>
          </a:ln>
        </p:spPr>
      </p:sp>
      <p:sp>
        <p:nvSpPr>
          <p:cNvPr id="20" name="Text 14"/>
          <p:cNvSpPr/>
          <p:nvPr/>
        </p:nvSpPr>
        <p:spPr>
          <a:xfrm>
            <a:off x="1143000" y="2011680"/>
            <a:ext cx="29077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500" b="1" dirty="0">
                <a:solidFill>
                  <a:srgbClr val="E0D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معلومات الجلسة</a:t>
            </a:r>
            <a:endParaRPr lang="ar-SA" sz="1500" dirty="0"/>
          </a:p>
        </p:txBody>
      </p:sp>
      <p:pic>
        <p:nvPicPr>
          <p:cNvPr id="21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9896" y="2606040"/>
            <a:ext cx="310896" cy="310896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1051560" y="2551176"/>
            <a:ext cx="2514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250" dirty="0">
                <a:solidFill>
                  <a:srgbClr val="DCED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٢٢–٢٣ آب/أغسطس ٢٠٢٦</a:t>
            </a:r>
            <a:endParaRPr lang="ar-SA" sz="1250" dirty="0"/>
          </a:p>
        </p:txBody>
      </p:sp>
      <p:pic>
        <p:nvPicPr>
          <p:cNvPr id="23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39896" y="3264408"/>
            <a:ext cx="310896" cy="310896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1051560" y="3209544"/>
            <a:ext cx="2514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250" dirty="0">
                <a:solidFill>
                  <a:srgbClr val="DCED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أونلاين بالكامل</a:t>
            </a:r>
            <a:endParaRPr lang="ar-SA" sz="1250" dirty="0"/>
          </a:p>
        </p:txBody>
      </p:sp>
      <p:pic>
        <p:nvPicPr>
          <p:cNvPr id="25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39896" y="3922776"/>
            <a:ext cx="310896" cy="310896"/>
          </a:xfrm>
          <a:prstGeom prst="rect">
            <a:avLst/>
          </a:prstGeom>
        </p:spPr>
      </p:pic>
      <p:sp>
        <p:nvSpPr>
          <p:cNvPr id="26" name="Text 17"/>
          <p:cNvSpPr/>
          <p:nvPr/>
        </p:nvSpPr>
        <p:spPr>
          <a:xfrm>
            <a:off x="1051560" y="3867912"/>
            <a:ext cx="2514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250" dirty="0">
                <a:solidFill>
                  <a:srgbClr val="DCED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١٤:٠٠–٢١:٠٠ بتوقيت دمشق</a:t>
            </a:r>
            <a:endParaRPr lang="ar-SA" sz="1250" dirty="0"/>
          </a:p>
        </p:txBody>
      </p:sp>
      <p:pic>
        <p:nvPicPr>
          <p:cNvPr id="27" name="Image 7" descr="/home/claude/conf/assets/emblem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43000" y="4983480"/>
            <a:ext cx="411480" cy="411480"/>
          </a:xfrm>
          <a:prstGeom prst="rect">
            <a:avLst/>
          </a:prstGeom>
        </p:spPr>
      </p:pic>
      <p:sp>
        <p:nvSpPr>
          <p:cNvPr id="28" name="Text 18"/>
          <p:cNvSpPr/>
          <p:nvPr/>
        </p:nvSpPr>
        <p:spPr>
          <a:xfrm>
            <a:off x="4965192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000" dirty="0">
                <a:solidFill>
                  <a:srgbClr val="7FA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المؤتمر السوري للتعليم العالي · ٢٠٢٦</a:t>
            </a:r>
            <a:endParaRPr lang="ar-SA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48472" y="1828800"/>
            <a:ext cx="301752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l" indent="0" marL="0">
              <a:buNone/>
            </a:pPr>
            <a:r>
              <a:rPr lang="ar-SA" altLang="en-US" sz="10500" b="1" dirty="0">
                <a:solidFill>
                  <a:srgbClr val="E0D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٠١</a:t>
            </a:r>
            <a:endParaRPr lang="ar-SA" sz="10500" dirty="0"/>
          </a:p>
        </p:txBody>
      </p:sp>
      <p:sp>
        <p:nvSpPr>
          <p:cNvPr id="3" name="Text 1"/>
          <p:cNvSpPr/>
          <p:nvPr/>
        </p:nvSpPr>
        <p:spPr>
          <a:xfrm>
            <a:off x="850392" y="2286000"/>
            <a:ext cx="7223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3800" b="1" dirty="0">
                <a:solidFill>
                  <a:srgbClr val="52E3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عنوان القسم</a:t>
            </a:r>
            <a:endParaRPr lang="ar-SA" sz="3800" dirty="0"/>
          </a:p>
        </p:txBody>
      </p:sp>
      <p:sp>
        <p:nvSpPr>
          <p:cNvPr id="4" name="Text 2"/>
          <p:cNvSpPr/>
          <p:nvPr/>
        </p:nvSpPr>
        <p:spPr>
          <a:xfrm>
            <a:off x="1124712" y="3337560"/>
            <a:ext cx="6949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400" dirty="0">
                <a:solidFill>
                  <a:srgbClr val="9FBD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سطر تمهيدي قصير لهذا القسم — احذفه إن لم تكن بحاجةٍ إليه.</a:t>
            </a:r>
            <a:endParaRPr lang="ar-SA" sz="1400" dirty="0"/>
          </a:p>
        </p:txBody>
      </p:sp>
      <p:pic>
        <p:nvPicPr>
          <p:cNvPr id="5" name="Image 0" descr="/home/claude/conf/assets/emble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72" y="5989320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0392" y="5486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3000" b="1" dirty="0">
                <a:solidFill>
                  <a:srgbClr val="52E3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النقاط الرئيسية</a:t>
            </a:r>
            <a:endParaRPr lang="ar-SA" sz="3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9064" y="1691640"/>
            <a:ext cx="566928" cy="56692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44752" y="1673352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600" b="1" dirty="0">
                <a:solidFill>
                  <a:srgbClr val="F2FA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عنوان النقطة الأولى هنا</a:t>
            </a:r>
            <a:endParaRPr lang="ar-SA" sz="1600" dirty="0"/>
          </a:p>
        </p:txBody>
      </p:sp>
      <p:sp>
        <p:nvSpPr>
          <p:cNvPr id="5" name="Text 2"/>
          <p:cNvSpPr/>
          <p:nvPr/>
        </p:nvSpPr>
        <p:spPr>
          <a:xfrm>
            <a:off x="1444752" y="2093976"/>
            <a:ext cx="9052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ar-SA" altLang="en-US" sz="1300" dirty="0">
                <a:solidFill>
                  <a:srgbClr val="9FBD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سطر أو سطران يشرحان هذه النقطة بلغةٍ بسيطةٍ ومباشرة يسهل على الجمهور تذكّرها.</a:t>
            </a:r>
            <a:endParaRPr lang="ar-SA" sz="13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064" y="3172968"/>
            <a:ext cx="566928" cy="56692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444752" y="3154680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600" b="1" dirty="0">
                <a:solidFill>
                  <a:srgbClr val="F2FA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عنوان النقطة الثانية هنا</a:t>
            </a:r>
            <a:endParaRPr lang="ar-SA" sz="1600" dirty="0"/>
          </a:p>
        </p:txBody>
      </p:sp>
      <p:sp>
        <p:nvSpPr>
          <p:cNvPr id="8" name="Text 4"/>
          <p:cNvSpPr/>
          <p:nvPr/>
        </p:nvSpPr>
        <p:spPr>
          <a:xfrm>
            <a:off x="1444752" y="3575304"/>
            <a:ext cx="9052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ar-SA" altLang="en-US" sz="1300" dirty="0">
                <a:solidFill>
                  <a:srgbClr val="9FBD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اجعل كل نقطة فكرةً واحدة. إن احتجت مساحةً أكبر، كرّر هذه الشريحة.</a:t>
            </a:r>
            <a:endParaRPr lang="ar-SA" sz="13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9064" y="4654296"/>
            <a:ext cx="566928" cy="56692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444752" y="4636008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600" b="1" dirty="0">
                <a:solidFill>
                  <a:srgbClr val="F2FA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عنوان النقطة الثالثة هنا</a:t>
            </a:r>
            <a:endParaRPr lang="ar-SA" sz="1600" dirty="0"/>
          </a:p>
        </p:txBody>
      </p:sp>
      <p:sp>
        <p:nvSpPr>
          <p:cNvPr id="11" name="Text 6"/>
          <p:cNvSpPr/>
          <p:nvPr/>
        </p:nvSpPr>
        <p:spPr>
          <a:xfrm>
            <a:off x="1444752" y="5056632"/>
            <a:ext cx="9052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ar-SA" altLang="en-US" sz="1300" dirty="0">
                <a:solidFill>
                  <a:srgbClr val="9FBD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ثلاث نقاط في الشريحة هي العدد الأمثل — مضمونٌ كافٍ ومتابعةٌ سهلة.</a:t>
            </a:r>
            <a:endParaRPr lang="ar-SA" sz="1300" dirty="0"/>
          </a:p>
        </p:txBody>
      </p:sp>
      <p:sp>
        <p:nvSpPr>
          <p:cNvPr id="12" name="Text 7"/>
          <p:cNvSpPr/>
          <p:nvPr/>
        </p:nvSpPr>
        <p:spPr>
          <a:xfrm>
            <a:off x="4965192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000" dirty="0">
                <a:solidFill>
                  <a:srgbClr val="7FA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المؤتمر السوري للتعليم العالي · ٢٠٢٦</a:t>
            </a:r>
            <a:endParaRPr lang="ar-SA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0392" y="5486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2800" b="1" dirty="0">
                <a:solidFill>
                  <a:srgbClr val="52E3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فكرة رئيسية مدعومة بصورة</a:t>
            </a:r>
            <a:endParaRPr lang="ar-SA" sz="2800" dirty="0"/>
          </a:p>
        </p:txBody>
      </p:sp>
      <p:sp>
        <p:nvSpPr>
          <p:cNvPr id="3" name="Text 1"/>
          <p:cNvSpPr/>
          <p:nvPr/>
        </p:nvSpPr>
        <p:spPr>
          <a:xfrm>
            <a:off x="5696712" y="1600200"/>
            <a:ext cx="5669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ar-SA" altLang="en-US" sz="1350" dirty="0">
                <a:solidFill>
                  <a:srgbClr val="DCED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استخدم هذا التصميم عندما تحمل صورةٌ أو لقطة شاشة أو رسمٌ توضيحي جزءاً من القصة. جملتان أو ثلاث من السياق تكفي غالباً.</a:t>
            </a:r>
            <a:endParaRPr lang="ar-SA" sz="1350" dirty="0"/>
          </a:p>
        </p:txBody>
      </p:sp>
      <p:sp>
        <p:nvSpPr>
          <p:cNvPr id="4" name="Text 2"/>
          <p:cNvSpPr/>
          <p:nvPr/>
        </p:nvSpPr>
        <p:spPr>
          <a:xfrm>
            <a:off x="5696712" y="2880360"/>
            <a:ext cx="56692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marL="342900" indent="-342900">
              <a:spcAft>
                <a:spcPts val="1000"/>
              </a:spcAft>
              <a:buSzPct val="100000"/>
              <a:buChar char="•"/>
            </a:pPr>
            <a:r>
              <a:rPr lang="ar-SA" altLang="en-US" sz="1350" dirty="0">
                <a:solidFill>
                  <a:srgbClr val="DCED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معلومة أو دليل داعم أول</a:t>
            </a:r>
            <a:endParaRPr lang="ar-SA" sz="1350" dirty="0"/>
          </a:p>
          <a:p>
            <a:pPr algn="r" marL="342900" indent="-342900">
              <a:spcAft>
                <a:spcPts val="1000"/>
              </a:spcAft>
              <a:buSzPct val="100000"/>
              <a:buChar char="•"/>
            </a:pPr>
            <a:r>
              <a:rPr lang="ar-SA" altLang="en-US" sz="1350" dirty="0">
                <a:solidFill>
                  <a:srgbClr val="DCED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معلومة أو دليل داعم ثانٍ</a:t>
            </a:r>
            <a:endParaRPr lang="ar-SA" sz="1350" dirty="0"/>
          </a:p>
          <a:p>
            <a:pPr algn="r" marL="342900" indent="-342900">
              <a:spcAft>
                <a:spcPts val="1000"/>
              </a:spcAft>
              <a:buSzPct val="100000"/>
              <a:buChar char="•"/>
            </a:pPr>
            <a:r>
              <a:rPr lang="ar-SA" altLang="en-US" sz="1350" dirty="0">
                <a:solidFill>
                  <a:srgbClr val="DCED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معلومة أو دليل داعم ثالث</a:t>
            </a:r>
            <a:endParaRPr lang="ar-SA" sz="1350" dirty="0"/>
          </a:p>
        </p:txBody>
      </p:sp>
      <p:sp>
        <p:nvSpPr>
          <p:cNvPr id="5" name="Text 3"/>
          <p:cNvSpPr/>
          <p:nvPr/>
        </p:nvSpPr>
        <p:spPr>
          <a:xfrm>
            <a:off x="5696712" y="5394960"/>
            <a:ext cx="5669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150" dirty="0">
                <a:solidFill>
                  <a:srgbClr val="9FBD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نصيحة: فكرة واحدة في كل شريحة.</a:t>
            </a:r>
            <a:endParaRPr lang="ar-SA" sz="1150" dirty="0"/>
          </a:p>
        </p:txBody>
      </p:sp>
      <p:sp>
        <p:nvSpPr>
          <p:cNvPr id="6" name="Shape 4"/>
          <p:cNvSpPr/>
          <p:nvPr/>
        </p:nvSpPr>
        <p:spPr>
          <a:xfrm>
            <a:off x="822960" y="1600200"/>
            <a:ext cx="4416552" cy="4160520"/>
          </a:xfrm>
          <a:prstGeom prst="roundRect">
            <a:avLst>
              <a:gd name="adj" fmla="val 1978"/>
            </a:avLst>
          </a:prstGeom>
          <a:solidFill>
            <a:srgbClr val="143D35"/>
          </a:solidFill>
          <a:ln w="12700">
            <a:solidFill>
              <a:srgbClr val="2B5B4D"/>
            </a:solidFill>
            <a:prstDash val="dash"/>
          </a:ln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2052" y="2788920"/>
            <a:ext cx="658368" cy="65836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188720" y="3657600"/>
            <a:ext cx="3685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ar-SA" altLang="en-US" sz="1350" b="1" dirty="0">
                <a:solidFill>
                  <a:srgbClr val="F2FA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ضع صورتك هنا</a:t>
            </a:r>
            <a:endParaRPr lang="ar-SA" sz="1350" dirty="0"/>
          </a:p>
        </p:txBody>
      </p:sp>
      <p:sp>
        <p:nvSpPr>
          <p:cNvPr id="9" name="Text 6"/>
          <p:cNvSpPr/>
          <p:nvPr/>
        </p:nvSpPr>
        <p:spPr>
          <a:xfrm>
            <a:off x="1188720" y="4041648"/>
            <a:ext cx="36850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ar-SA" altLang="en-US" sz="1050" dirty="0">
                <a:solidFill>
                  <a:srgbClr val="9FBD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انقر بالزر الأيمن ← «تغيير الصورة»</a:t>
            </a:r>
            <a:endParaRPr lang="ar-SA" sz="1050" dirty="0"/>
          </a:p>
        </p:txBody>
      </p:sp>
      <p:sp>
        <p:nvSpPr>
          <p:cNvPr id="10" name="Text 7"/>
          <p:cNvSpPr/>
          <p:nvPr/>
        </p:nvSpPr>
        <p:spPr>
          <a:xfrm>
            <a:off x="4965192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000" dirty="0">
                <a:solidFill>
                  <a:srgbClr val="7FA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المؤتمر السوري للتعليم العالي · ٢٠٢٦</a:t>
            </a:r>
            <a:endParaRPr lang="ar-SA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0392" y="5486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2800" b="1" dirty="0">
                <a:solidFill>
                  <a:srgbClr val="52E3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عنوان يلخّص ما تقوله البيانات</a:t>
            </a:r>
            <a:endParaRPr lang="ar-SA" sz="28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645152" y="1600200"/>
          <a:ext cx="6720840" cy="40690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4" name="Text 1"/>
          <p:cNvSpPr/>
          <p:nvPr/>
        </p:nvSpPr>
        <p:spPr>
          <a:xfrm>
            <a:off x="4645152" y="5760720"/>
            <a:ext cx="6720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050" dirty="0">
                <a:solidFill>
                  <a:srgbClr val="9FBD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بيانات توضيحية — استبدلها ببياناتك.</a:t>
            </a:r>
            <a:endParaRPr lang="ar-SA" sz="1050" dirty="0"/>
          </a:p>
        </p:txBody>
      </p:sp>
      <p:pic>
        <p:nvPicPr>
          <p:cNvPr id="5" name="Image 0" descr="/home/claude/conf/assets/card_tall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1600200"/>
            <a:ext cx="3410712" cy="406908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143000" y="1938528"/>
            <a:ext cx="27706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100" b="1" dirty="0">
                <a:solidFill>
                  <a:srgbClr val="D9A8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الخلاصة</a:t>
            </a:r>
            <a:endParaRPr lang="ar-SA" sz="1100" dirty="0"/>
          </a:p>
        </p:txBody>
      </p:sp>
      <p:sp>
        <p:nvSpPr>
          <p:cNvPr id="7" name="Text 3"/>
          <p:cNvSpPr/>
          <p:nvPr/>
        </p:nvSpPr>
        <p:spPr>
          <a:xfrm>
            <a:off x="1143000" y="2377440"/>
            <a:ext cx="277063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ar-SA" altLang="en-US" sz="1400" dirty="0">
                <a:solidFill>
                  <a:srgbClr val="F2FA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جملة واحدة تشرح للجمهور ما تعنيه هذه الأرقام بالنسبة إليهم.</a:t>
            </a:r>
            <a:endParaRPr lang="ar-SA" sz="1400" dirty="0"/>
          </a:p>
        </p:txBody>
      </p:sp>
      <p:sp>
        <p:nvSpPr>
          <p:cNvPr id="8" name="Text 4"/>
          <p:cNvSpPr/>
          <p:nvPr/>
        </p:nvSpPr>
        <p:spPr>
          <a:xfrm>
            <a:off x="1143000" y="4023360"/>
            <a:ext cx="277063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4000" b="1" dirty="0">
                <a:solidFill>
                  <a:srgbClr val="E0D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+٤١٪</a:t>
            </a:r>
            <a:endParaRPr lang="ar-SA" sz="4000" dirty="0"/>
          </a:p>
        </p:txBody>
      </p:sp>
      <p:sp>
        <p:nvSpPr>
          <p:cNvPr id="9" name="Text 5"/>
          <p:cNvSpPr/>
          <p:nvPr/>
        </p:nvSpPr>
        <p:spPr>
          <a:xfrm>
            <a:off x="1143000" y="4892040"/>
            <a:ext cx="27706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100" dirty="0">
                <a:solidFill>
                  <a:srgbClr val="9FBD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نموّ منذ ٢٠٢٢ (رقم توضيحي)</a:t>
            </a:r>
            <a:endParaRPr lang="ar-SA" sz="1100" dirty="0"/>
          </a:p>
        </p:txBody>
      </p:sp>
      <p:sp>
        <p:nvSpPr>
          <p:cNvPr id="10" name="Text 6"/>
          <p:cNvSpPr/>
          <p:nvPr/>
        </p:nvSpPr>
        <p:spPr>
          <a:xfrm>
            <a:off x="4965192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000" dirty="0">
                <a:solidFill>
                  <a:srgbClr val="7FA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المؤتمر السوري للتعليم العالي · ٢٠٢٦</a:t>
            </a:r>
            <a:endParaRPr lang="ar-SA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0392" y="5486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3000" b="1" dirty="0">
                <a:solidFill>
                  <a:srgbClr val="52E3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أرقام تروي القصة</a:t>
            </a:r>
            <a:endParaRPr lang="ar-SA" sz="3000" dirty="0"/>
          </a:p>
        </p:txBody>
      </p:sp>
      <p:sp>
        <p:nvSpPr>
          <p:cNvPr id="3" name="Text 1"/>
          <p:cNvSpPr/>
          <p:nvPr/>
        </p:nvSpPr>
        <p:spPr>
          <a:xfrm>
            <a:off x="1307592" y="12801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300" dirty="0">
                <a:solidFill>
                  <a:srgbClr val="9FBD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استبدل هذه الأرقام ببياناتك — الأرقام الكبيرة أوضح أثراً من الجداول.</a:t>
            </a:r>
            <a:endParaRPr lang="ar-SA" sz="1300" dirty="0"/>
          </a:p>
        </p:txBody>
      </p:sp>
      <p:pic>
        <p:nvPicPr>
          <p:cNvPr id="4" name="Image 0" descr="/home/claude/conf/assets/card_sta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965960"/>
            <a:ext cx="3447288" cy="2514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97280" y="2331720"/>
            <a:ext cx="289864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ar-SA" altLang="en-US" sz="5000" b="1" dirty="0">
                <a:solidFill>
                  <a:srgbClr val="52E3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٨٥٪</a:t>
            </a:r>
            <a:endParaRPr lang="ar-SA" sz="5000" dirty="0"/>
          </a:p>
        </p:txBody>
      </p:sp>
      <p:sp>
        <p:nvSpPr>
          <p:cNvPr id="6" name="Text 3"/>
          <p:cNvSpPr/>
          <p:nvPr/>
        </p:nvSpPr>
        <p:spPr>
          <a:xfrm>
            <a:off x="1188720" y="3456432"/>
            <a:ext cx="271576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ctr" indent="0" marL="0">
              <a:buNone/>
            </a:pPr>
            <a:r>
              <a:rPr lang="ar-SA" altLang="en-US" sz="1250" dirty="0">
                <a:solidFill>
                  <a:srgbClr val="9FBD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نسبة توضيحية — استبدلها ببياناتك</a:t>
            </a:r>
            <a:endParaRPr lang="ar-SA" sz="1250" dirty="0"/>
          </a:p>
        </p:txBody>
      </p:sp>
      <p:pic>
        <p:nvPicPr>
          <p:cNvPr id="7" name="Image 1" descr="/home/claude/conf/assets/card_sta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0832" y="1965960"/>
            <a:ext cx="3447288" cy="25146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45152" y="2331720"/>
            <a:ext cx="289864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ar-SA" altLang="en-US" sz="5000" b="1" dirty="0">
                <a:solidFill>
                  <a:srgbClr val="52E3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+١٢٠</a:t>
            </a:r>
            <a:endParaRPr lang="ar-SA" sz="5000" dirty="0"/>
          </a:p>
        </p:txBody>
      </p:sp>
      <p:sp>
        <p:nvSpPr>
          <p:cNvPr id="9" name="Text 5"/>
          <p:cNvSpPr/>
          <p:nvPr/>
        </p:nvSpPr>
        <p:spPr>
          <a:xfrm>
            <a:off x="4736592" y="3456432"/>
            <a:ext cx="271576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ctr" indent="0" marL="0">
              <a:buNone/>
            </a:pPr>
            <a:r>
              <a:rPr lang="ar-SA" altLang="en-US" sz="1250" dirty="0">
                <a:solidFill>
                  <a:srgbClr val="9FBD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عدد توضيحي — استبدله ببياناتك</a:t>
            </a:r>
            <a:endParaRPr lang="ar-SA" sz="1250" dirty="0"/>
          </a:p>
        </p:txBody>
      </p:sp>
      <p:pic>
        <p:nvPicPr>
          <p:cNvPr id="10" name="Image 2" descr="/home/claude/conf/assets/card_sta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8704" y="1965960"/>
            <a:ext cx="3447288" cy="251460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193024" y="2331720"/>
            <a:ext cx="289864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ar-SA" altLang="en-US" sz="5000" b="1" dirty="0">
                <a:solidFill>
                  <a:srgbClr val="52E3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٣×</a:t>
            </a:r>
            <a:endParaRPr lang="ar-SA" sz="5000" dirty="0"/>
          </a:p>
        </p:txBody>
      </p:sp>
      <p:sp>
        <p:nvSpPr>
          <p:cNvPr id="12" name="Text 7"/>
          <p:cNvSpPr/>
          <p:nvPr/>
        </p:nvSpPr>
        <p:spPr>
          <a:xfrm>
            <a:off x="8284464" y="3456432"/>
            <a:ext cx="271576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ctr" indent="0" marL="0">
              <a:buNone/>
            </a:pPr>
            <a:r>
              <a:rPr lang="ar-SA" altLang="en-US" sz="1250" dirty="0">
                <a:solidFill>
                  <a:srgbClr val="9FBD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مؤشر نموّ توضيحي — استبدله ببياناتك</a:t>
            </a:r>
            <a:endParaRPr lang="ar-SA" sz="1250" dirty="0"/>
          </a:p>
        </p:txBody>
      </p:sp>
      <p:sp>
        <p:nvSpPr>
          <p:cNvPr id="13" name="Text 8"/>
          <p:cNvSpPr/>
          <p:nvPr/>
        </p:nvSpPr>
        <p:spPr>
          <a:xfrm>
            <a:off x="4965192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000" dirty="0">
                <a:solidFill>
                  <a:srgbClr val="7FA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المؤتمر السوري للتعليم العالي · ٢٠٢٦</a:t>
            </a:r>
            <a:endParaRPr lang="ar-SA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400032" y="502920"/>
            <a:ext cx="20116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0" b="1" dirty="0">
                <a:solidFill>
                  <a:srgbClr val="E0D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</a:t>
            </a:r>
            <a:endParaRPr lang="en-US" sz="12000" dirty="0"/>
          </a:p>
        </p:txBody>
      </p:sp>
      <p:sp>
        <p:nvSpPr>
          <p:cNvPr id="3" name="Text 1"/>
          <p:cNvSpPr/>
          <p:nvPr/>
        </p:nvSpPr>
        <p:spPr>
          <a:xfrm>
            <a:off x="1508760" y="2331720"/>
            <a:ext cx="917143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ctr" indent="0" marL="0">
              <a:lnSpc>
                <a:spcPct val="125000"/>
              </a:lnSpc>
              <a:buNone/>
            </a:pPr>
            <a:r>
              <a:rPr lang="ar-SA" altLang="en-US" sz="2400" dirty="0">
                <a:solidFill>
                  <a:srgbClr val="F2FA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اقتباس قصير وقويّ يلخّص جوهر رسالتك — اجعله جملةً واحدة لا أكثر.</a:t>
            </a:r>
            <a:endParaRPr lang="ar-SA" sz="2400" dirty="0"/>
          </a:p>
        </p:txBody>
      </p:sp>
      <p:sp>
        <p:nvSpPr>
          <p:cNvPr id="4" name="Text 2"/>
          <p:cNvSpPr/>
          <p:nvPr/>
        </p:nvSpPr>
        <p:spPr>
          <a:xfrm>
            <a:off x="1508760" y="4526280"/>
            <a:ext cx="917143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ar-SA" altLang="en-US" sz="1400" dirty="0">
                <a:solidFill>
                  <a:srgbClr val="9FBD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اسم صاحب الاقتباس، الصفة أو المؤسسة</a:t>
            </a:r>
            <a:endParaRPr lang="ar-SA" sz="1400" dirty="0"/>
          </a:p>
        </p:txBody>
      </p:sp>
      <p:pic>
        <p:nvPicPr>
          <p:cNvPr id="5" name="Image 0" descr="/home/claude/conf/assets/emble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5876" y="5212080"/>
            <a:ext cx="457200" cy="457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965192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000" dirty="0">
                <a:solidFill>
                  <a:srgbClr val="7FA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المؤتمر السوري للتعليم العالي · ٢٠٢٦</a:t>
            </a:r>
            <a:endParaRPr lang="ar-SA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قالب شرائح المتحدثين — المؤتمر السوري للتعليم العالي ٢٠٢٦</dc:title>
  <dc:subject>PptxGenJS Presentation</dc:subject>
  <dc:creator>Syrian Conference for Higher Education · SCHE 2026</dc:creator>
  <cp:lastModifiedBy>Syrian Conference for Higher Education · SCHE 2026</cp:lastModifiedBy>
  <cp:revision>1</cp:revision>
  <dcterms:created xsi:type="dcterms:W3CDTF">2026-07-16T22:20:54Z</dcterms:created>
  <dcterms:modified xsi:type="dcterms:W3CDTF">2026-07-16T22:20:54Z</dcterms:modified>
</cp:coreProperties>
</file>