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E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62A">
              <a:alpha val="3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 rot="480000">
            <a:off x="9631375" y="4480560"/>
            <a:ext cx="2743200" cy="2743200"/>
          </a:xfrm>
          <a:prstGeom prst="rect">
            <a:avLst/>
          </a:prstGeom>
          <a:noFill/>
          <a:ln w="15875">
            <a:solidFill>
              <a:srgbClr val="23D4A4">
                <a:alpha val="22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 rot="20760000">
            <a:off x="9494215" y="4846320"/>
            <a:ext cx="2377440" cy="2377440"/>
          </a:xfrm>
          <a:prstGeom prst="rect">
            <a:avLst/>
          </a:prstGeom>
          <a:noFill/>
          <a:ln w="15875">
            <a:solidFill>
              <a:srgbClr val="D9A55B">
                <a:alpha val="20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0591495" y="5440680"/>
            <a:ext cx="822960" cy="822960"/>
          </a:xfrm>
          <a:prstGeom prst="ellipse">
            <a:avLst/>
          </a:prstGeom>
          <a:solidFill>
            <a:srgbClr val="E8B468">
              <a:alpha val="14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2191695" cy="1371600"/>
          </a:xfrm>
          <a:prstGeom prst="rect">
            <a:avLst/>
          </a:prstGeom>
          <a:solidFill>
            <a:srgbClr val="0A4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D9A5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256032"/>
            <a:ext cx="850392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i="0">
                <a:solidFill>
                  <a:srgbClr val="E8B468"/>
                </a:solidFill>
                <a:latin typeface="Calibri"/>
              </a:rPr>
              <a:t>SCIENTIFIC POSTER GALLERY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566928"/>
            <a:ext cx="850392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3000" b="1" i="0">
                <a:solidFill>
                  <a:srgbClr val="F4F1EA"/>
                </a:solidFill>
                <a:latin typeface="Calibri"/>
              </a:rPr>
              <a:t>Project or Research Title — Arabic &amp; English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265615" y="256032"/>
            <a:ext cx="24231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5000"/>
              </a:lnSpc>
            </a:pPr>
            <a:r>
              <a:rPr sz="1500" b="1" i="0">
                <a:solidFill>
                  <a:srgbClr val="F4F1EA"/>
                </a:solidFill>
                <a:latin typeface="Calibri"/>
              </a:rPr>
              <a:t>SCHE 2026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1371600"/>
            <a:ext cx="12191695" cy="502920"/>
          </a:xfrm>
          <a:prstGeom prst="rect">
            <a:avLst/>
          </a:prstGeom>
          <a:solidFill>
            <a:srgbClr val="1A21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2920" y="1481328"/>
            <a:ext cx="1115568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400" b="0" i="1">
                <a:solidFill>
                  <a:srgbClr val="BDB6A2"/>
                </a:solidFill>
                <a:latin typeface="Calibri"/>
              </a:rPr>
              <a:t>Full Name  —  University  ·  Faculty  ·  Supervisor (if any)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02920" y="2194560"/>
            <a:ext cx="2590723" cy="3840480"/>
          </a:xfrm>
          <a:prstGeom prst="rect">
            <a:avLst/>
          </a:prstGeom>
          <a:solidFill>
            <a:srgbClr val="1A2142"/>
          </a:solidFill>
          <a:ln w="9525">
            <a:solidFill>
              <a:srgbClr val="1A21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02920" y="2194560"/>
            <a:ext cx="2590723" cy="73152"/>
          </a:xfrm>
          <a:prstGeom prst="rect">
            <a:avLst/>
          </a:prstGeom>
          <a:solidFill>
            <a:srgbClr val="23D4A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04088" y="2395728"/>
            <a:ext cx="2188387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 i="0">
                <a:solidFill>
                  <a:srgbClr val="F4F1EA"/>
                </a:solidFill>
                <a:latin typeface="Calibri"/>
              </a:rPr>
              <a:t>Problem / Objective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4088" y="2880360"/>
            <a:ext cx="2188387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150" b="0" i="0">
                <a:solidFill>
                  <a:srgbClr val="BDB6A2"/>
                </a:solidFill>
                <a:latin typeface="Calibri"/>
              </a:rPr>
              <a:t>What challenge or question does this address?</a:t>
            </a:r>
          </a:p>
          <a:p>
            <a:pPr algn="l">
              <a:lnSpc>
                <a:spcPct val="130000"/>
              </a:lnSpc>
            </a:pPr>
            <a:r>
              <a:rPr sz="1150" b="0" i="0">
                <a:solidFill>
                  <a:srgbClr val="BDB6A2"/>
                </a:solidFill>
                <a:latin typeface="Calibri"/>
              </a:rPr>
              <a:t>Why does it matter now?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04088" y="5349240"/>
            <a:ext cx="2188387" cy="502920"/>
          </a:xfrm>
          <a:prstGeom prst="rect">
            <a:avLst/>
          </a:prstGeom>
          <a:solidFill>
            <a:srgbClr val="11162A"/>
          </a:solidFill>
          <a:ln w="9525">
            <a:solidFill>
              <a:srgbClr val="1116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04088" y="5349240"/>
            <a:ext cx="2188387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15000"/>
              </a:lnSpc>
            </a:pPr>
            <a:r>
              <a:rPr sz="1000" b="0" i="1">
                <a:solidFill>
                  <a:srgbClr val="807A6B"/>
                </a:solidFill>
                <a:latin typeface="Calibri"/>
              </a:rPr>
              <a:t>figure / image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367963" y="2194560"/>
            <a:ext cx="2590723" cy="3840480"/>
          </a:xfrm>
          <a:prstGeom prst="rect">
            <a:avLst/>
          </a:prstGeom>
          <a:solidFill>
            <a:srgbClr val="1A2142"/>
          </a:solidFill>
          <a:ln w="9525">
            <a:solidFill>
              <a:srgbClr val="1A21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3367963" y="2194560"/>
            <a:ext cx="2590723" cy="73152"/>
          </a:xfrm>
          <a:prstGeom prst="rect">
            <a:avLst/>
          </a:prstGeom>
          <a:solidFill>
            <a:srgbClr val="D9A5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569131" y="2395728"/>
            <a:ext cx="2188387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 i="0">
                <a:solidFill>
                  <a:srgbClr val="F4F1EA"/>
                </a:solidFill>
                <a:latin typeface="Calibri"/>
              </a:rPr>
              <a:t>Method / Design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569131" y="2880360"/>
            <a:ext cx="2188387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150" b="0" i="0">
                <a:solidFill>
                  <a:srgbClr val="BDB6A2"/>
                </a:solidFill>
                <a:latin typeface="Calibri"/>
              </a:rPr>
              <a:t>How was the problem approached?</a:t>
            </a:r>
          </a:p>
          <a:p>
            <a:pPr algn="l">
              <a:lnSpc>
                <a:spcPct val="130000"/>
              </a:lnSpc>
            </a:pPr>
            <a:r>
              <a:rPr sz="1150" b="0" i="0">
                <a:solidFill>
                  <a:srgbClr val="BDB6A2"/>
                </a:solidFill>
                <a:latin typeface="Calibri"/>
              </a:rPr>
              <a:t>Key tools or steps.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569131" y="5349240"/>
            <a:ext cx="2188387" cy="502920"/>
          </a:xfrm>
          <a:prstGeom prst="rect">
            <a:avLst/>
          </a:prstGeom>
          <a:solidFill>
            <a:srgbClr val="11162A"/>
          </a:solidFill>
          <a:ln w="9525">
            <a:solidFill>
              <a:srgbClr val="1116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3569131" y="5349240"/>
            <a:ext cx="2188387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15000"/>
              </a:lnSpc>
            </a:pPr>
            <a:r>
              <a:rPr sz="1000" b="0" i="1">
                <a:solidFill>
                  <a:srgbClr val="807A6B"/>
                </a:solidFill>
                <a:latin typeface="Calibri"/>
              </a:rPr>
              <a:t>figure / image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233007" y="2194560"/>
            <a:ext cx="2590723" cy="3840480"/>
          </a:xfrm>
          <a:prstGeom prst="rect">
            <a:avLst/>
          </a:prstGeom>
          <a:solidFill>
            <a:srgbClr val="1A2142"/>
          </a:solidFill>
          <a:ln w="9525">
            <a:solidFill>
              <a:srgbClr val="1A21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6233007" y="2194560"/>
            <a:ext cx="2590723" cy="73152"/>
          </a:xfrm>
          <a:prstGeom prst="rect">
            <a:avLst/>
          </a:prstGeom>
          <a:solidFill>
            <a:srgbClr val="23D4A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434175" y="2395728"/>
            <a:ext cx="2188387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 i="0">
                <a:solidFill>
                  <a:srgbClr val="F4F1EA"/>
                </a:solidFill>
                <a:latin typeface="Calibri"/>
              </a:rPr>
              <a:t>Results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34175" y="2880360"/>
            <a:ext cx="2188387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150" b="0" i="0">
                <a:solidFill>
                  <a:srgbClr val="BDB6A2"/>
                </a:solidFill>
                <a:latin typeface="Calibri"/>
              </a:rPr>
              <a:t>What did you find or build?</a:t>
            </a:r>
          </a:p>
          <a:p>
            <a:pPr algn="l">
              <a:lnSpc>
                <a:spcPct val="130000"/>
              </a:lnSpc>
            </a:pPr>
            <a:r>
              <a:rPr sz="1150" b="0" i="0">
                <a:solidFill>
                  <a:srgbClr val="BDB6A2"/>
                </a:solidFill>
                <a:latin typeface="Calibri"/>
              </a:rPr>
              <a:t>Add a number or simple figure if you can.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6434175" y="5349240"/>
            <a:ext cx="2188387" cy="502920"/>
          </a:xfrm>
          <a:prstGeom prst="rect">
            <a:avLst/>
          </a:prstGeom>
          <a:solidFill>
            <a:srgbClr val="11162A"/>
          </a:solidFill>
          <a:ln w="9525">
            <a:solidFill>
              <a:srgbClr val="1116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434175" y="5349240"/>
            <a:ext cx="2188387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15000"/>
              </a:lnSpc>
            </a:pPr>
            <a:r>
              <a:rPr sz="1000" b="0" i="1">
                <a:solidFill>
                  <a:srgbClr val="807A6B"/>
                </a:solidFill>
                <a:latin typeface="Calibri"/>
              </a:rPr>
              <a:t>figure / image</a:t>
            </a:r>
          </a:p>
        </p:txBody>
      </p:sp>
      <p:sp>
        <p:nvSpPr>
          <p:cNvPr id="32" name="Rectangle 31"/>
          <p:cNvSpPr/>
          <p:nvPr/>
        </p:nvSpPr>
        <p:spPr>
          <a:xfrm>
            <a:off x="9098051" y="2194560"/>
            <a:ext cx="2590723" cy="3840480"/>
          </a:xfrm>
          <a:prstGeom prst="rect">
            <a:avLst/>
          </a:prstGeom>
          <a:solidFill>
            <a:srgbClr val="1A2142"/>
          </a:solidFill>
          <a:ln w="9525">
            <a:solidFill>
              <a:srgbClr val="1A21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9098051" y="2194560"/>
            <a:ext cx="2590723" cy="73152"/>
          </a:xfrm>
          <a:prstGeom prst="rect">
            <a:avLst/>
          </a:prstGeom>
          <a:solidFill>
            <a:srgbClr val="D9A5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9299219" y="2395728"/>
            <a:ext cx="2188387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 i="0">
                <a:solidFill>
                  <a:srgbClr val="F4F1EA"/>
                </a:solidFill>
                <a:latin typeface="Calibri"/>
              </a:rPr>
              <a:t>Conclusion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299219" y="2880360"/>
            <a:ext cx="2188387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150" b="0" i="0">
                <a:solidFill>
                  <a:srgbClr val="BDB6A2"/>
                </a:solidFill>
                <a:latin typeface="Calibri"/>
              </a:rPr>
              <a:t>One-sentence takeaway.</a:t>
            </a:r>
          </a:p>
          <a:p>
            <a:pPr algn="l">
              <a:lnSpc>
                <a:spcPct val="130000"/>
              </a:lnSpc>
            </a:pPr>
            <a:r>
              <a:rPr sz="1150" b="0" i="0">
                <a:solidFill>
                  <a:srgbClr val="BDB6A2"/>
                </a:solidFill>
                <a:latin typeface="Calibri"/>
              </a:rPr>
              <a:t>Impact, or a suggested next step.</a:t>
            </a:r>
          </a:p>
        </p:txBody>
      </p:sp>
      <p:sp>
        <p:nvSpPr>
          <p:cNvPr id="36" name="Rectangle 35"/>
          <p:cNvSpPr/>
          <p:nvPr/>
        </p:nvSpPr>
        <p:spPr>
          <a:xfrm>
            <a:off x="9299219" y="5349240"/>
            <a:ext cx="2188387" cy="502920"/>
          </a:xfrm>
          <a:prstGeom prst="rect">
            <a:avLst/>
          </a:prstGeom>
          <a:solidFill>
            <a:srgbClr val="11162A"/>
          </a:solidFill>
          <a:ln w="9525">
            <a:solidFill>
              <a:srgbClr val="1116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9299219" y="5349240"/>
            <a:ext cx="2188387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15000"/>
              </a:lnSpc>
            </a:pPr>
            <a:r>
              <a:rPr sz="1000" b="0" i="1">
                <a:solidFill>
                  <a:srgbClr val="807A6B"/>
                </a:solidFill>
                <a:latin typeface="Calibri"/>
              </a:rPr>
              <a:t>figure / image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02920" y="6089904"/>
            <a:ext cx="1118585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 i="1">
                <a:solidFill>
                  <a:srgbClr val="807A6B"/>
                </a:solidFill>
                <a:latin typeface="Calibri"/>
              </a:rPr>
              <a:t>Applied project, not research? Replace this section with what you built and what actually works.</a:t>
            </a:r>
          </a:p>
        </p:txBody>
      </p:sp>
      <p:sp>
        <p:nvSpPr>
          <p:cNvPr id="39" name="Rectangle 38"/>
          <p:cNvSpPr/>
          <p:nvPr/>
        </p:nvSpPr>
        <p:spPr>
          <a:xfrm>
            <a:off x="0" y="6263640"/>
            <a:ext cx="12191695" cy="594360"/>
          </a:xfrm>
          <a:prstGeom prst="rect">
            <a:avLst/>
          </a:prstGeom>
          <a:solidFill>
            <a:srgbClr val="0A4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502920" y="6409944"/>
            <a:ext cx="68580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 i="0">
                <a:solidFill>
                  <a:srgbClr val="BDB6A2"/>
                </a:solidFill>
                <a:latin typeface="Calibri"/>
              </a:rPr>
              <a:t>Syrian Conference for Higher Education 2026  ·  22–23 August 2026   ·   conference.syria-higher-ed-reform.org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1140135" y="6364224"/>
            <a:ext cx="384048" cy="384048"/>
          </a:xfrm>
          <a:prstGeom prst="rect">
            <a:avLst/>
          </a:prstGeom>
          <a:solidFill>
            <a:srgbClr val="11162A"/>
          </a:solidFill>
          <a:ln w="9525">
            <a:solidFill>
              <a:srgbClr val="1116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9219895" y="6409944"/>
            <a:ext cx="17373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5000"/>
              </a:lnSpc>
            </a:pPr>
            <a:r>
              <a:rPr sz="950" b="0" i="0">
                <a:solidFill>
                  <a:srgbClr val="807A6B"/>
                </a:solidFill>
                <a:latin typeface="Calibri"/>
              </a:rPr>
              <a:t>Links or contact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