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62A">
              <a:alpha val="3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 rot="480000">
            <a:off x="-182880" y="4480560"/>
            <a:ext cx="2743200" cy="2743200"/>
          </a:xfrm>
          <a:prstGeom prst="rect">
            <a:avLst/>
          </a:prstGeom>
          <a:noFill/>
          <a:ln w="15875">
            <a:solidFill>
              <a:srgbClr val="23D4A4">
                <a:alpha val="22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 rot="20760000">
            <a:off x="320040" y="4846320"/>
            <a:ext cx="2377440" cy="2377440"/>
          </a:xfrm>
          <a:prstGeom prst="rect">
            <a:avLst/>
          </a:prstGeom>
          <a:noFill/>
          <a:ln w="15875">
            <a:solidFill>
              <a:srgbClr val="D9A55B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77240" y="5440680"/>
            <a:ext cx="822960" cy="822960"/>
          </a:xfrm>
          <a:prstGeom prst="ellipse">
            <a:avLst/>
          </a:prstGeom>
          <a:solidFill>
            <a:srgbClr val="E8B468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1695" cy="1371600"/>
          </a:xfrm>
          <a:prstGeom prst="rect">
            <a:avLst/>
          </a:prstGeom>
          <a:solidFill>
            <a:srgbClr val="0A4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D9A5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184855" y="256032"/>
            <a:ext cx="85039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00" b="1" i="0">
                <a:solidFill>
                  <a:srgbClr val="E8B468"/>
                </a:solidFill>
                <a:latin typeface="Tahoma"/>
              </a:rPr>
              <a:t>معرض الملصقات العلمية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84855" y="566928"/>
            <a:ext cx="850392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3000" b="1" i="0">
                <a:solidFill>
                  <a:srgbClr val="F4F1EA"/>
                </a:solidFill>
                <a:latin typeface="Tahoma"/>
              </a:rPr>
              <a:t>عنوان العمل — بالعربية والإنكليزية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256032"/>
            <a:ext cx="2423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F4F1EA"/>
                </a:solidFill>
                <a:latin typeface="Calibri"/>
              </a:rPr>
              <a:t>SCHE 2026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1371600"/>
            <a:ext cx="12191695" cy="502920"/>
          </a:xfrm>
          <a:prstGeom prst="rect">
            <a:avLst/>
          </a:prstGeom>
          <a:solidFill>
            <a:srgbClr val="1A21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33095" y="1481328"/>
            <a:ext cx="111556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400" b="0" i="1">
                <a:solidFill>
                  <a:srgbClr val="BDB6A2"/>
                </a:solidFill>
                <a:latin typeface="Tahoma"/>
              </a:rPr>
              <a:t>الاسم الكامل  —  الجامعة  ·  الكلية  ·  اسم المشرف (إن وُجد)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" y="2194560"/>
            <a:ext cx="2590723" cy="3840480"/>
          </a:xfrm>
          <a:prstGeom prst="rect">
            <a:avLst/>
          </a:prstGeom>
          <a:solidFill>
            <a:srgbClr val="1A2142"/>
          </a:solidFill>
          <a:ln w="9525">
            <a:solidFill>
              <a:srgbClr val="1A2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2194560"/>
            <a:ext cx="2590723" cy="73152"/>
          </a:xfrm>
          <a:prstGeom prst="rect">
            <a:avLst/>
          </a:prstGeom>
          <a:solidFill>
            <a:srgbClr val="D9A5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04088" y="2395728"/>
            <a:ext cx="218838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500" b="1" i="0">
                <a:solidFill>
                  <a:srgbClr val="F4F1EA"/>
                </a:solidFill>
                <a:latin typeface="Tahoma"/>
              </a:rPr>
              <a:t>الخلاصة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" y="2880360"/>
            <a:ext cx="2188387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30000"/>
              </a:lnSpc>
            </a:pPr>
            <a:r>
              <a:rPr sz="1150" b="0" i="0">
                <a:solidFill>
                  <a:srgbClr val="BDB6A2"/>
                </a:solidFill>
                <a:latin typeface="Tahoma"/>
              </a:rPr>
              <a:t>خلاصة العمل في جملة واحدة.</a:t>
            </a:r>
          </a:p>
          <a:p>
            <a:pPr algn="r" rtl="1">
              <a:lnSpc>
                <a:spcPct val="130000"/>
              </a:lnSpc>
            </a:pPr>
            <a:r>
              <a:rPr sz="1150" b="0" i="0">
                <a:solidFill>
                  <a:srgbClr val="BDB6A2"/>
                </a:solidFill>
                <a:latin typeface="Tahoma"/>
              </a:rPr>
              <a:t>الأثر، أو الخطوة التالية المقترحة.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04088" y="5349240"/>
            <a:ext cx="2188387" cy="502920"/>
          </a:xfrm>
          <a:prstGeom prst="rect">
            <a:avLst/>
          </a:prstGeom>
          <a:solidFill>
            <a:srgbClr val="11162A"/>
          </a:solidFill>
          <a:ln w="9525">
            <a:solidFill>
              <a:srgbClr val="1116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4088" y="5349240"/>
            <a:ext cx="2188387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Tahoma"/>
              </a:rPr>
              <a:t>صورة أو رسم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67963" y="2194560"/>
            <a:ext cx="2590723" cy="3840480"/>
          </a:xfrm>
          <a:prstGeom prst="rect">
            <a:avLst/>
          </a:prstGeom>
          <a:solidFill>
            <a:srgbClr val="1A2142"/>
          </a:solidFill>
          <a:ln w="9525">
            <a:solidFill>
              <a:srgbClr val="1A2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3367963" y="2194560"/>
            <a:ext cx="2590723" cy="73152"/>
          </a:xfrm>
          <a:prstGeom prst="rect">
            <a:avLst/>
          </a:prstGeom>
          <a:solidFill>
            <a:srgbClr val="23D4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569131" y="2395728"/>
            <a:ext cx="218838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500" b="1" i="0">
                <a:solidFill>
                  <a:srgbClr val="F4F1EA"/>
                </a:solidFill>
                <a:latin typeface="Tahoma"/>
              </a:rPr>
              <a:t>النتائج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69131" y="2880360"/>
            <a:ext cx="2188387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30000"/>
              </a:lnSpc>
            </a:pPr>
            <a:r>
              <a:rPr sz="1150" b="0" i="0">
                <a:solidFill>
                  <a:srgbClr val="BDB6A2"/>
                </a:solidFill>
                <a:latin typeface="Tahoma"/>
              </a:rPr>
              <a:t>ماذا وجدت أو بنيت؟</a:t>
            </a:r>
          </a:p>
          <a:p>
            <a:pPr algn="r" rtl="1">
              <a:lnSpc>
                <a:spcPct val="130000"/>
              </a:lnSpc>
            </a:pPr>
            <a:r>
              <a:rPr sz="1150" b="0" i="0">
                <a:solidFill>
                  <a:srgbClr val="BDB6A2"/>
                </a:solidFill>
                <a:latin typeface="Tahoma"/>
              </a:rPr>
              <a:t>أضف رقمًا أو رسمًا بسيطًا إن أمكن.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569131" y="5349240"/>
            <a:ext cx="2188387" cy="502920"/>
          </a:xfrm>
          <a:prstGeom prst="rect">
            <a:avLst/>
          </a:prstGeom>
          <a:solidFill>
            <a:srgbClr val="11162A"/>
          </a:solidFill>
          <a:ln w="9525">
            <a:solidFill>
              <a:srgbClr val="1116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569131" y="5349240"/>
            <a:ext cx="2188387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Tahoma"/>
              </a:rPr>
              <a:t>صورة أو رسم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33007" y="2194560"/>
            <a:ext cx="2590723" cy="3840480"/>
          </a:xfrm>
          <a:prstGeom prst="rect">
            <a:avLst/>
          </a:prstGeom>
          <a:solidFill>
            <a:srgbClr val="1A2142"/>
          </a:solidFill>
          <a:ln w="9525">
            <a:solidFill>
              <a:srgbClr val="1A2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233007" y="2194560"/>
            <a:ext cx="2590723" cy="73152"/>
          </a:xfrm>
          <a:prstGeom prst="rect">
            <a:avLst/>
          </a:prstGeom>
          <a:solidFill>
            <a:srgbClr val="D9A5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34175" y="2395728"/>
            <a:ext cx="218838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500" b="1" i="0">
                <a:solidFill>
                  <a:srgbClr val="F4F1EA"/>
                </a:solidFill>
                <a:latin typeface="Tahoma"/>
              </a:rPr>
              <a:t>الطريقة / التصميم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34175" y="2880360"/>
            <a:ext cx="2188387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30000"/>
              </a:lnSpc>
            </a:pPr>
            <a:r>
              <a:rPr sz="1150" b="0" i="0">
                <a:solidFill>
                  <a:srgbClr val="BDB6A2"/>
                </a:solidFill>
                <a:latin typeface="Tahoma"/>
              </a:rPr>
              <a:t>كيف تم التعامل مع المشكلة؟</a:t>
            </a:r>
          </a:p>
          <a:p>
            <a:pPr algn="r" rtl="1">
              <a:lnSpc>
                <a:spcPct val="130000"/>
              </a:lnSpc>
            </a:pPr>
            <a:r>
              <a:rPr sz="1150" b="0" i="0">
                <a:solidFill>
                  <a:srgbClr val="BDB6A2"/>
                </a:solidFill>
                <a:latin typeface="Tahoma"/>
              </a:rPr>
              <a:t>الأدوات أو الخطوات الأساسية.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34175" y="5349240"/>
            <a:ext cx="2188387" cy="502920"/>
          </a:xfrm>
          <a:prstGeom prst="rect">
            <a:avLst/>
          </a:prstGeom>
          <a:solidFill>
            <a:srgbClr val="11162A"/>
          </a:solidFill>
          <a:ln w="9525">
            <a:solidFill>
              <a:srgbClr val="1116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34175" y="5349240"/>
            <a:ext cx="2188387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Tahoma"/>
              </a:rPr>
              <a:t>صورة أو رسم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098051" y="2194560"/>
            <a:ext cx="2590723" cy="3840480"/>
          </a:xfrm>
          <a:prstGeom prst="rect">
            <a:avLst/>
          </a:prstGeom>
          <a:solidFill>
            <a:srgbClr val="1A2142"/>
          </a:solidFill>
          <a:ln w="9525">
            <a:solidFill>
              <a:srgbClr val="1A2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9098051" y="2194560"/>
            <a:ext cx="2590723" cy="73152"/>
          </a:xfrm>
          <a:prstGeom prst="rect">
            <a:avLst/>
          </a:prstGeom>
          <a:solidFill>
            <a:srgbClr val="23D4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299219" y="2395728"/>
            <a:ext cx="218838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500" b="1" i="0">
                <a:solidFill>
                  <a:srgbClr val="F4F1EA"/>
                </a:solidFill>
                <a:latin typeface="Tahoma"/>
              </a:rPr>
              <a:t>المشكلة / الهدف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99219" y="2880360"/>
            <a:ext cx="2188387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30000"/>
              </a:lnSpc>
            </a:pPr>
            <a:r>
              <a:rPr sz="1150" b="0" i="0">
                <a:solidFill>
                  <a:srgbClr val="BDB6A2"/>
                </a:solidFill>
                <a:latin typeface="Tahoma"/>
              </a:rPr>
              <a:t>ما التحدي أو السؤال الذي عالجه العمل؟</a:t>
            </a:r>
          </a:p>
          <a:p>
            <a:pPr algn="r" rtl="1">
              <a:lnSpc>
                <a:spcPct val="130000"/>
              </a:lnSpc>
            </a:pPr>
            <a:r>
              <a:rPr sz="1150" b="0" i="0">
                <a:solidFill>
                  <a:srgbClr val="BDB6A2"/>
                </a:solidFill>
                <a:latin typeface="Tahoma"/>
              </a:rPr>
              <a:t>لماذا يستحق الحل الآن؟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299219" y="5349240"/>
            <a:ext cx="2188387" cy="502920"/>
          </a:xfrm>
          <a:prstGeom prst="rect">
            <a:avLst/>
          </a:prstGeom>
          <a:solidFill>
            <a:srgbClr val="11162A"/>
          </a:solidFill>
          <a:ln w="9525">
            <a:solidFill>
              <a:srgbClr val="1116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299219" y="5349240"/>
            <a:ext cx="2188387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Tahoma"/>
              </a:rPr>
              <a:t>صورة أو رسم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2920" y="6089904"/>
            <a:ext cx="1118585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Tahoma"/>
              </a:rPr>
              <a:t>للمشاريع التطبيقية: استبدل هذا القسم بوصف ما بُني، وما الذي يعمل فعليًا منه.</a:t>
            </a:r>
          </a:p>
        </p:txBody>
      </p:sp>
      <p:sp>
        <p:nvSpPr>
          <p:cNvPr id="39" name="Rectangle 38"/>
          <p:cNvSpPr/>
          <p:nvPr/>
        </p:nvSpPr>
        <p:spPr>
          <a:xfrm>
            <a:off x="0" y="6263640"/>
            <a:ext cx="12191695" cy="594360"/>
          </a:xfrm>
          <a:prstGeom prst="rect">
            <a:avLst/>
          </a:prstGeom>
          <a:solidFill>
            <a:srgbClr val="0A4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830775" y="6409944"/>
            <a:ext cx="68580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50" b="0" i="0">
                <a:solidFill>
                  <a:srgbClr val="BDB6A2"/>
                </a:solidFill>
                <a:latin typeface="Tahoma"/>
              </a:rPr>
              <a:t>المؤتمر السوري للتعليم العالي 2026  ·  ٢٢–٢٣ آب/أغسطس ٢٠٢٦   ·   conference.syria-higher-ed-reform.org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67512" y="6364224"/>
            <a:ext cx="384048" cy="384048"/>
          </a:xfrm>
          <a:prstGeom prst="rect">
            <a:avLst/>
          </a:prstGeom>
          <a:solidFill>
            <a:srgbClr val="11162A"/>
          </a:solidFill>
          <a:ln w="9525">
            <a:solidFill>
              <a:srgbClr val="1116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1143000" y="6409944"/>
            <a:ext cx="17373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 i="0">
                <a:solidFill>
                  <a:srgbClr val="807A6B"/>
                </a:solidFill>
                <a:latin typeface="Tahoma"/>
              </a:rPr>
              <a:t>روابط الاطلاع أو تواصل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