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3447" autoAdjust="0"/>
  </p:normalViewPr>
  <p:slideViewPr>
    <p:cSldViewPr snapToGrid="0" snapToObjects="1">
      <p:cViewPr varScale="1">
        <p:scale>
          <a:sx n="63" d="100"/>
          <a:sy n="63" d="100"/>
        </p:scale>
        <p:origin x="780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09C382-9D96-4338-A784-93EEE82F01D7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C2F663-6D75-49FA-B195-A5872C8888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601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lnSpc>
                <a:spcPct val="130000"/>
              </a:lnSpc>
            </a:pPr>
            <a:r>
              <a:rPr lang="en-US" sz="1200" b="0" i="0" dirty="0">
                <a:solidFill>
                  <a:srgbClr val="BDB6A2"/>
                </a:solidFill>
                <a:latin typeface="Calibri"/>
              </a:rPr>
              <a:t>Flexible ureteroscopy video suffers from motion, bleeding, dust, and inconsistent lighting</a:t>
            </a:r>
          </a:p>
          <a:p>
            <a:pPr algn="l">
              <a:lnSpc>
                <a:spcPct val="130000"/>
              </a:lnSpc>
            </a:pPr>
            <a:r>
              <a:rPr lang="en-US" sz="1200" b="0" i="0" dirty="0">
                <a:solidFill>
                  <a:srgbClr val="BDB6A2"/>
                </a:solidFill>
                <a:latin typeface="Calibri"/>
              </a:rPr>
              <a:t>Manual stone identification is subjective, risking incomplete removal</a:t>
            </a:r>
          </a:p>
          <a:p>
            <a:pPr algn="l">
              <a:lnSpc>
                <a:spcPct val="130000"/>
              </a:lnSpc>
            </a:pPr>
            <a:r>
              <a:rPr lang="en-US" sz="1200" b="0" i="0" dirty="0">
                <a:solidFill>
                  <a:srgbClr val="BDB6A2"/>
                </a:solidFill>
                <a:latin typeface="Calibri"/>
              </a:rPr>
              <a:t>Automated visual guidance on real-time surgical video could improve precision and reduce surgery time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C2F663-6D75-49FA-B195-A5872C8888E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220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38/s41598-026-45143-7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hyperlink" Target="mailto:jaa93@mail.aub.ed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62A">
              <a:alpha val="3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 rot="480000">
            <a:off x="9631375" y="4480560"/>
            <a:ext cx="2743200" cy="2743200"/>
          </a:xfrm>
          <a:prstGeom prst="rect">
            <a:avLst/>
          </a:prstGeom>
          <a:noFill/>
          <a:ln w="15875">
            <a:solidFill>
              <a:srgbClr val="23D4A4">
                <a:alpha val="22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 rot="20760000">
            <a:off x="9494215" y="4846320"/>
            <a:ext cx="2377440" cy="2377440"/>
          </a:xfrm>
          <a:prstGeom prst="rect">
            <a:avLst/>
          </a:prstGeom>
          <a:noFill/>
          <a:ln w="15875">
            <a:solidFill>
              <a:srgbClr val="D9A55B">
                <a:alpha val="2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10591495" y="5440680"/>
            <a:ext cx="822960" cy="822960"/>
          </a:xfrm>
          <a:prstGeom prst="ellipse">
            <a:avLst/>
          </a:prstGeom>
          <a:solidFill>
            <a:srgbClr val="E8B468">
              <a:alpha val="14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1695" cy="1371600"/>
          </a:xfrm>
          <a:prstGeom prst="rect">
            <a:avLst/>
          </a:prstGeom>
          <a:solidFill>
            <a:srgbClr val="0A4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D9A5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02920" y="256032"/>
            <a:ext cx="850392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i="0" dirty="0">
                <a:solidFill>
                  <a:srgbClr val="E8B468"/>
                </a:solidFill>
                <a:latin typeface="Calibri"/>
              </a:rPr>
              <a:t>SCIENTIFIC POSTER GALLERY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7229" y="440553"/>
            <a:ext cx="5598772" cy="935128"/>
          </a:xfrm>
          <a:prstGeom prst="rect">
            <a:avLst/>
          </a:prstGeom>
          <a:noFill/>
        </p:spPr>
        <p:txBody>
          <a:bodyPr wrap="square" lIns="0" tIns="0" rIns="0" bIns="0" numCol="1" anchor="t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0" dirty="0">
                <a:solidFill>
                  <a:srgbClr val="F4F1EA"/>
                </a:solidFill>
                <a:latin typeface="Calibri"/>
              </a:rPr>
              <a:t>Automated kidney stone segmentation from flexible ureteroscopy videos using a U-net model: A preliminary feasibility study</a:t>
            </a:r>
            <a:endParaRPr lang="ar-LB" b="1" dirty="0">
              <a:solidFill>
                <a:srgbClr val="F4F1EA"/>
              </a:solidFill>
              <a:latin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265615" y="256032"/>
            <a:ext cx="242316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1500" b="1" i="0">
                <a:solidFill>
                  <a:srgbClr val="F4F1EA"/>
                </a:solidFill>
                <a:latin typeface="Calibri"/>
              </a:rPr>
              <a:t>SCHE 2026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1371600"/>
            <a:ext cx="12191695" cy="502920"/>
          </a:xfrm>
          <a:prstGeom prst="rect">
            <a:avLst/>
          </a:prstGeom>
          <a:solidFill>
            <a:srgbClr val="1A21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502920" y="1481328"/>
            <a:ext cx="11155680" cy="2332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lang="en-US" sz="1400" i="1" dirty="0">
                <a:solidFill>
                  <a:srgbClr val="BDB6A2"/>
                </a:solidFill>
                <a:latin typeface="Calibri"/>
              </a:rPr>
              <a:t>Joudy Al Ashkar</a:t>
            </a:r>
            <a:r>
              <a:rPr sz="1400" b="0" i="1" dirty="0">
                <a:solidFill>
                  <a:srgbClr val="BDB6A2"/>
                </a:solidFill>
                <a:latin typeface="Calibri"/>
              </a:rPr>
              <a:t>  —  </a:t>
            </a:r>
            <a:r>
              <a:rPr lang="en-US" sz="1400" i="1" dirty="0">
                <a:solidFill>
                  <a:srgbClr val="BDB6A2"/>
                </a:solidFill>
                <a:latin typeface="Calibri"/>
              </a:rPr>
              <a:t>American University of Beirut</a:t>
            </a:r>
            <a:r>
              <a:rPr sz="1400" b="0" i="1" dirty="0">
                <a:solidFill>
                  <a:srgbClr val="BDB6A2"/>
                </a:solidFill>
                <a:latin typeface="Calibri"/>
              </a:rPr>
              <a:t>  ·  Faculty</a:t>
            </a:r>
            <a:r>
              <a:rPr lang="en-US" sz="1400" b="0" i="1" dirty="0">
                <a:solidFill>
                  <a:srgbClr val="BDB6A2"/>
                </a:solidFill>
                <a:latin typeface="Calibri"/>
              </a:rPr>
              <a:t> of Arts and Sciences </a:t>
            </a:r>
            <a:r>
              <a:rPr sz="1400" b="0" i="1" dirty="0">
                <a:solidFill>
                  <a:srgbClr val="BDB6A2"/>
                </a:solidFill>
                <a:latin typeface="Calibri"/>
              </a:rPr>
              <a:t> ·  Supervisor</a:t>
            </a:r>
            <a:r>
              <a:rPr lang="en-US" sz="1400" b="0" i="1" dirty="0">
                <a:solidFill>
                  <a:srgbClr val="BDB6A2"/>
                </a:solidFill>
                <a:latin typeface="Calibri"/>
              </a:rPr>
              <a:t>: Dr. Rida Assaf </a:t>
            </a:r>
            <a:endParaRPr sz="1400" b="0" i="1" dirty="0">
              <a:solidFill>
                <a:srgbClr val="BDB6A2"/>
              </a:solidFill>
              <a:latin typeface="Calibri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02920" y="2194560"/>
            <a:ext cx="2590723" cy="3840480"/>
          </a:xfrm>
          <a:prstGeom prst="rect">
            <a:avLst/>
          </a:prstGeom>
          <a:solidFill>
            <a:srgbClr val="1A2142"/>
          </a:solidFill>
          <a:ln w="9525">
            <a:solidFill>
              <a:srgbClr val="1A21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502920" y="2194560"/>
            <a:ext cx="2590723" cy="73152"/>
          </a:xfrm>
          <a:prstGeom prst="rect">
            <a:avLst/>
          </a:prstGeom>
          <a:solidFill>
            <a:srgbClr val="23D4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704088" y="2395728"/>
            <a:ext cx="2188387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 i="0" dirty="0">
                <a:solidFill>
                  <a:srgbClr val="F4F1EA"/>
                </a:solidFill>
                <a:latin typeface="Calibri"/>
              </a:rPr>
              <a:t>Problem / Objective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4090" y="2849192"/>
            <a:ext cx="2188385" cy="182190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1150" b="0" i="0" dirty="0">
                <a:solidFill>
                  <a:srgbClr val="BDB6A2"/>
                </a:solidFill>
                <a:latin typeface="Calibri"/>
              </a:rPr>
              <a:t>Ureteroscopy video is degraded by motion, bleeding, dust, and poor lighting</a:t>
            </a:r>
          </a:p>
          <a:p>
            <a:pPr algn="just">
              <a:lnSpc>
                <a:spcPct val="130000"/>
              </a:lnSpc>
            </a:pPr>
            <a:r>
              <a:rPr lang="en-US" sz="1150" b="0" i="0" dirty="0">
                <a:solidFill>
                  <a:srgbClr val="BDB6A2"/>
                </a:solidFill>
                <a:latin typeface="Calibri"/>
              </a:rPr>
              <a:t>Manual stone identification is subjective,  risks incomplete removal</a:t>
            </a:r>
          </a:p>
          <a:p>
            <a:pPr algn="just">
              <a:lnSpc>
                <a:spcPct val="130000"/>
              </a:lnSpc>
            </a:pPr>
            <a:r>
              <a:rPr lang="en-US" sz="1150" b="0" i="0" dirty="0">
                <a:solidFill>
                  <a:srgbClr val="BDB6A2"/>
                </a:solidFill>
                <a:latin typeface="Calibri"/>
              </a:rPr>
              <a:t>Real-time AI guidance could improve precision, cut surgery time</a:t>
            </a:r>
            <a:endParaRPr sz="1150" b="0" i="0" dirty="0">
              <a:solidFill>
                <a:srgbClr val="BDB6A2"/>
              </a:solidFill>
              <a:latin typeface="Calibri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367963" y="2194560"/>
            <a:ext cx="2590723" cy="3840480"/>
          </a:xfrm>
          <a:prstGeom prst="rect">
            <a:avLst/>
          </a:prstGeom>
          <a:solidFill>
            <a:srgbClr val="1A2142"/>
          </a:solidFill>
          <a:ln w="9525">
            <a:solidFill>
              <a:srgbClr val="1A21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3367963" y="2194560"/>
            <a:ext cx="2590723" cy="73152"/>
          </a:xfrm>
          <a:prstGeom prst="rect">
            <a:avLst/>
          </a:prstGeom>
          <a:solidFill>
            <a:srgbClr val="D9A5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3569131" y="2395728"/>
            <a:ext cx="2188387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 i="0">
                <a:solidFill>
                  <a:srgbClr val="F4F1EA"/>
                </a:solidFill>
                <a:latin typeface="Calibri"/>
              </a:rPr>
              <a:t>Method / Design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569130" y="2856818"/>
            <a:ext cx="2188388" cy="274216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1150" b="0" i="0" dirty="0">
                <a:solidFill>
                  <a:srgbClr val="BDB6A2"/>
                </a:solidFill>
                <a:latin typeface="Calibri"/>
              </a:rPr>
              <a:t>A U-Net model trained on real surgical footage</a:t>
            </a:r>
          </a:p>
          <a:p>
            <a:pPr marL="171450" indent="-1714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1150" b="0" i="0" dirty="0">
                <a:solidFill>
                  <a:srgbClr val="BDB6A2"/>
                </a:solidFill>
                <a:latin typeface="Calibri"/>
              </a:rPr>
              <a:t>Data: 12 ureteroscopy videos (~11 hours), 12 patients, 3 scopes, 4 stone types</a:t>
            </a:r>
          </a:p>
          <a:p>
            <a:pPr marL="171450" indent="-1714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1150" b="0" i="0" dirty="0">
                <a:solidFill>
                  <a:srgbClr val="BDB6A2"/>
                </a:solidFill>
                <a:latin typeface="Calibri"/>
              </a:rPr>
              <a:t>Labeling: manual boxes + SAM-generated masks, clinician-verified</a:t>
            </a:r>
          </a:p>
          <a:p>
            <a:pPr marL="171450" indent="-1714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1150" b="0" i="0" dirty="0">
                <a:solidFill>
                  <a:srgbClr val="BDB6A2"/>
                </a:solidFill>
                <a:latin typeface="Calibri"/>
              </a:rPr>
              <a:t>Model: 2D U-Net, DenseNet-121 encoder, 1,141 training frames</a:t>
            </a:r>
          </a:p>
          <a:p>
            <a:pPr marL="171450" indent="-1714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1150" b="0" i="0" dirty="0">
                <a:solidFill>
                  <a:srgbClr val="BDB6A2"/>
                </a:solidFill>
                <a:latin typeface="Calibri"/>
              </a:rPr>
              <a:t>Split: 8 train / 2 validation / 2 test, by patient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233007" y="2194560"/>
            <a:ext cx="2590723" cy="3840480"/>
          </a:xfrm>
          <a:prstGeom prst="rect">
            <a:avLst/>
          </a:prstGeom>
          <a:solidFill>
            <a:srgbClr val="1A2142"/>
          </a:solidFill>
          <a:ln w="9525">
            <a:solidFill>
              <a:srgbClr val="1A21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6233007" y="2194560"/>
            <a:ext cx="2590723" cy="73152"/>
          </a:xfrm>
          <a:prstGeom prst="rect">
            <a:avLst/>
          </a:prstGeom>
          <a:solidFill>
            <a:srgbClr val="23D4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6434175" y="2395728"/>
            <a:ext cx="2188387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 i="0">
                <a:solidFill>
                  <a:srgbClr val="F4F1EA"/>
                </a:solidFill>
                <a:latin typeface="Calibri"/>
              </a:rPr>
              <a:t>Results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34174" y="2852928"/>
            <a:ext cx="2228728" cy="182190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1150" b="0" i="0" dirty="0">
                <a:solidFill>
                  <a:srgbClr val="BDB6A2"/>
                </a:solidFill>
                <a:latin typeface="Calibri"/>
              </a:rPr>
              <a:t>Validation: 94% pixel accuracy, 73% Dice</a:t>
            </a:r>
          </a:p>
          <a:p>
            <a:pPr algn="just">
              <a:lnSpc>
                <a:spcPct val="130000"/>
              </a:lnSpc>
            </a:pPr>
            <a:r>
              <a:rPr lang="en-US" sz="1150" b="0" i="0" dirty="0">
                <a:solidFill>
                  <a:srgbClr val="BDB6A2"/>
                </a:solidFill>
                <a:latin typeface="Calibri"/>
              </a:rPr>
              <a:t>Test (overall): 92% pixel accuracy, 76% Dice</a:t>
            </a:r>
          </a:p>
          <a:p>
            <a:pPr algn="just">
              <a:lnSpc>
                <a:spcPct val="130000"/>
              </a:lnSpc>
            </a:pPr>
            <a:r>
              <a:rPr lang="en-US" sz="1150" b="0" i="0" dirty="0">
                <a:solidFill>
                  <a:srgbClr val="BDB6A2"/>
                </a:solidFill>
                <a:latin typeface="Calibri"/>
              </a:rPr>
              <a:t>Test subgroups: Dice was 0.78 in clear frames vs. 0.73 in frames with bleeding, dust, or blur</a:t>
            </a:r>
          </a:p>
          <a:p>
            <a:pPr algn="just">
              <a:lnSpc>
                <a:spcPct val="130000"/>
              </a:lnSpc>
            </a:pPr>
            <a:r>
              <a:rPr lang="en-US" sz="1150" b="0" i="0" dirty="0">
                <a:solidFill>
                  <a:srgbClr val="BDB6A2"/>
                </a:solidFill>
                <a:latin typeface="Calibri"/>
              </a:rPr>
              <a:t>Speed: ~30 fps, real-time capable</a:t>
            </a:r>
            <a:endParaRPr sz="1150" b="0" i="0" dirty="0">
              <a:solidFill>
                <a:srgbClr val="BDB6A2"/>
              </a:solidFill>
              <a:latin typeface="Calibri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434175" y="5517408"/>
            <a:ext cx="2188387" cy="16658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15000"/>
              </a:lnSpc>
            </a:pPr>
            <a:endParaRPr sz="1000" b="0" i="1" dirty="0">
              <a:solidFill>
                <a:srgbClr val="807A6B"/>
              </a:solidFill>
              <a:latin typeface="Calibri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9098051" y="2194560"/>
            <a:ext cx="2590723" cy="3840480"/>
          </a:xfrm>
          <a:prstGeom prst="rect">
            <a:avLst/>
          </a:prstGeom>
          <a:solidFill>
            <a:srgbClr val="1A2142"/>
          </a:solidFill>
          <a:ln w="9525">
            <a:solidFill>
              <a:srgbClr val="1A21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ectangle 32"/>
          <p:cNvSpPr/>
          <p:nvPr/>
        </p:nvSpPr>
        <p:spPr>
          <a:xfrm>
            <a:off x="9098051" y="2194560"/>
            <a:ext cx="2590723" cy="73152"/>
          </a:xfrm>
          <a:prstGeom prst="rect">
            <a:avLst/>
          </a:prstGeom>
          <a:solidFill>
            <a:srgbClr val="D9A5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9299219" y="2395728"/>
            <a:ext cx="2188387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 i="0">
                <a:solidFill>
                  <a:srgbClr val="F4F1EA"/>
                </a:solidFill>
                <a:latin typeface="Calibri"/>
              </a:rPr>
              <a:t>Conclusion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299218" y="2784324"/>
            <a:ext cx="2188387" cy="274216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1150" b="0" i="0" dirty="0">
                <a:solidFill>
                  <a:srgbClr val="BDB6A2"/>
                </a:solidFill>
                <a:latin typeface="Calibri"/>
              </a:rPr>
              <a:t>Deep learning can segment kidney stones from real surgical video, a promising first step toward real-time intraoperative guidance.</a:t>
            </a:r>
          </a:p>
          <a:p>
            <a:pPr algn="just">
              <a:lnSpc>
                <a:spcPct val="130000"/>
              </a:lnSpc>
            </a:pPr>
            <a:r>
              <a:rPr lang="en-US" sz="1150" b="0" i="0" dirty="0">
                <a:solidFill>
                  <a:srgbClr val="BDB6A2"/>
                </a:solidFill>
                <a:latin typeface="Calibri"/>
              </a:rPr>
              <a:t>Performance gaps between training and test results suggest some overfitting, underscoring the need for larger datasets.</a:t>
            </a:r>
          </a:p>
          <a:p>
            <a:pPr algn="just">
              <a:lnSpc>
                <a:spcPct val="130000"/>
              </a:lnSpc>
            </a:pPr>
            <a:r>
              <a:rPr lang="en-US" sz="1150" dirty="0">
                <a:solidFill>
                  <a:srgbClr val="BDB6A2"/>
                </a:solidFill>
                <a:latin typeface="Calibri"/>
              </a:rPr>
              <a:t>Future work:</a:t>
            </a:r>
            <a:r>
              <a:rPr lang="en-US" sz="1150" b="0" i="0" dirty="0">
                <a:solidFill>
                  <a:srgbClr val="BDB6A2"/>
                </a:solidFill>
                <a:latin typeface="Calibri"/>
              </a:rPr>
              <a:t> larger, multi-center datasets and integration into live surgical workflows before clinical use.</a:t>
            </a:r>
            <a:endParaRPr sz="1150" b="0" i="0" dirty="0">
              <a:solidFill>
                <a:srgbClr val="BDB6A2"/>
              </a:solidFill>
              <a:latin typeface="Calibri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0" y="6263640"/>
            <a:ext cx="12191695" cy="594360"/>
          </a:xfrm>
          <a:prstGeom prst="rect">
            <a:avLst/>
          </a:prstGeom>
          <a:solidFill>
            <a:srgbClr val="0A4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502920" y="6409944"/>
            <a:ext cx="685800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 i="0" dirty="0">
                <a:solidFill>
                  <a:srgbClr val="BDB6A2"/>
                </a:solidFill>
                <a:latin typeface="Calibri"/>
              </a:rPr>
              <a:t>Syrian Conference for Higher Education 2026  ·  22–23 August 2026   ·   conference.syria-higher-ed-reform.org</a:t>
            </a:r>
          </a:p>
        </p:txBody>
      </p:sp>
      <p:sp>
        <p:nvSpPr>
          <p:cNvPr id="41" name="Rectangle 40"/>
          <p:cNvSpPr/>
          <p:nvPr/>
        </p:nvSpPr>
        <p:spPr>
          <a:xfrm>
            <a:off x="7295850" y="6387084"/>
            <a:ext cx="4392925" cy="320040"/>
          </a:xfrm>
          <a:prstGeom prst="rect">
            <a:avLst/>
          </a:prstGeom>
          <a:solidFill>
            <a:srgbClr val="11162A"/>
          </a:solidFill>
          <a:ln w="9525">
            <a:solidFill>
              <a:srgbClr val="1116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Reference: </a:t>
            </a:r>
            <a:r>
              <a:rPr lang="en-US" sz="1000" dirty="0">
                <a:hlinkClick r:id="rId3"/>
              </a:rPr>
              <a:t>https://doi.org/10.1038/s41598-026-45143-7</a:t>
            </a:r>
            <a:endParaRPr lang="en-US" sz="1000" dirty="0"/>
          </a:p>
          <a:p>
            <a:pPr algn="ctr"/>
            <a:r>
              <a:rPr lang="en-US" sz="1000" dirty="0"/>
              <a:t>Contact: </a:t>
            </a:r>
            <a:r>
              <a:rPr lang="en-US" sz="1000" dirty="0">
                <a:hlinkClick r:id="rId4"/>
              </a:rPr>
              <a:t>jaa93@mail.aub.edu</a:t>
            </a:r>
            <a:endParaRPr sz="1000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2F774C6-B29B-3288-4896-C64340435C7D}"/>
              </a:ext>
            </a:extLst>
          </p:cNvPr>
          <p:cNvSpPr txBox="1"/>
          <p:nvPr/>
        </p:nvSpPr>
        <p:spPr>
          <a:xfrm>
            <a:off x="6437159" y="540566"/>
            <a:ext cx="5413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LB" b="1" dirty="0">
                <a:solidFill>
                  <a:srgbClr val="F4F1EA"/>
                </a:solidFill>
              </a:rPr>
              <a:t>تجزئة حصى الكلى آليًّا من مقاطع فيديو تنظير الحالب المرن باستخدام نموذج</a:t>
            </a:r>
            <a:r>
              <a:rPr lang="en-US" b="1" dirty="0">
                <a:solidFill>
                  <a:srgbClr val="F4F1EA"/>
                </a:solidFill>
              </a:rPr>
              <a:t> U-Net </a:t>
            </a:r>
            <a:r>
              <a:rPr lang="ar-LB" b="1" dirty="0">
                <a:solidFill>
                  <a:srgbClr val="F4F1EA"/>
                </a:solidFill>
              </a:rPr>
              <a:t>: دراسة جدوى أوّلية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D414F31E-2A06-69F4-5E12-A92747E4E86C}"/>
              </a:ext>
            </a:extLst>
          </p:cNvPr>
          <p:cNvSpPr/>
          <p:nvPr/>
        </p:nvSpPr>
        <p:spPr>
          <a:xfrm>
            <a:off x="671277" y="4728523"/>
            <a:ext cx="2188385" cy="1241434"/>
          </a:xfrm>
          <a:prstGeom prst="rect">
            <a:avLst/>
          </a:prstGeom>
          <a:solidFill>
            <a:srgbClr val="11162A"/>
          </a:solidFill>
          <a:ln w="9525">
            <a:solidFill>
              <a:srgbClr val="1116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64A16302-1521-B845-249D-27F26806629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9407" t="10011" r="56771" b="4489"/>
          <a:stretch>
            <a:fillRect/>
          </a:stretch>
        </p:blipFill>
        <p:spPr>
          <a:xfrm>
            <a:off x="893759" y="4907140"/>
            <a:ext cx="875563" cy="884200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3229DF16-8089-4EFF-8715-8958BDEA086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535" t="2644" r="54244" b="4999"/>
          <a:stretch>
            <a:fillRect/>
          </a:stretch>
        </p:blipFill>
        <p:spPr>
          <a:xfrm>
            <a:off x="1775647" y="4910720"/>
            <a:ext cx="875563" cy="880620"/>
          </a:xfrm>
          <a:prstGeom prst="rect">
            <a:avLst/>
          </a:prstGeom>
        </p:spPr>
      </p:pic>
      <p:sp>
        <p:nvSpPr>
          <p:cNvPr id="66" name="Rectangle 65">
            <a:extLst>
              <a:ext uri="{FF2B5EF4-FFF2-40B4-BE49-F238E27FC236}">
                <a16:creationId xmlns:a16="http://schemas.microsoft.com/office/drawing/2014/main" id="{AA6443E6-4E33-BAFC-631B-27A36DD6AC25}"/>
              </a:ext>
            </a:extLst>
          </p:cNvPr>
          <p:cNvSpPr/>
          <p:nvPr/>
        </p:nvSpPr>
        <p:spPr>
          <a:xfrm>
            <a:off x="6440084" y="4722569"/>
            <a:ext cx="2188385" cy="1241434"/>
          </a:xfrm>
          <a:prstGeom prst="rect">
            <a:avLst/>
          </a:prstGeom>
          <a:solidFill>
            <a:srgbClr val="11162A"/>
          </a:solidFill>
          <a:ln w="9525">
            <a:solidFill>
              <a:srgbClr val="1116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8" name="Picture 67">
            <a:extLst>
              <a:ext uri="{FF2B5EF4-FFF2-40B4-BE49-F238E27FC236}">
                <a16:creationId xmlns:a16="http://schemas.microsoft.com/office/drawing/2014/main" id="{24DA3DC0-BA9C-1F66-FD4F-CF720AAFA0F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3828" t="18231" r="6384" b="6801"/>
          <a:stretch>
            <a:fillRect/>
          </a:stretch>
        </p:blipFill>
        <p:spPr>
          <a:xfrm>
            <a:off x="6650544" y="4910720"/>
            <a:ext cx="877824" cy="882555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B2D65B37-FEE1-FE8F-92E1-5E619A7D738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7426" t="2644" r="2249" b="4999"/>
          <a:stretch>
            <a:fillRect/>
          </a:stretch>
        </p:blipFill>
        <p:spPr>
          <a:xfrm>
            <a:off x="7540879" y="4902976"/>
            <a:ext cx="877825" cy="8806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340</Words>
  <Application>Microsoft Office PowerPoint</Application>
  <PresentationFormat>Widescreen</PresentationFormat>
  <Paragraphs>31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Arial</vt:lpstr>
      <vt:lpstr>Calibri</vt:lpstr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Joudy Al Ashkar (Student)</cp:lastModifiedBy>
  <cp:revision>3</cp:revision>
  <dcterms:created xsi:type="dcterms:W3CDTF">2013-01-27T09:14:16Z</dcterms:created>
  <dcterms:modified xsi:type="dcterms:W3CDTF">2026-08-10T05:53:57Z</dcterms:modified>
  <cp:category/>
</cp:coreProperties>
</file>